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0" r:id="rId3"/>
    <p:sldId id="453" r:id="rId4"/>
    <p:sldId id="461" r:id="rId5"/>
    <p:sldId id="479" r:id="rId6"/>
    <p:sldId id="497" r:id="rId7"/>
    <p:sldId id="480" r:id="rId8"/>
    <p:sldId id="508" r:id="rId9"/>
    <p:sldId id="494" r:id="rId10"/>
    <p:sldId id="507" r:id="rId11"/>
    <p:sldId id="504" r:id="rId12"/>
    <p:sldId id="495" r:id="rId13"/>
    <p:sldId id="501" r:id="rId14"/>
    <p:sldId id="502" r:id="rId15"/>
    <p:sldId id="503" r:id="rId16"/>
    <p:sldId id="505" r:id="rId17"/>
    <p:sldId id="499" r:id="rId18"/>
    <p:sldId id="500" r:id="rId19"/>
    <p:sldId id="498" r:id="rId20"/>
    <p:sldId id="468" r:id="rId21"/>
    <p:sldId id="478" r:id="rId22"/>
    <p:sldId id="513" r:id="rId23"/>
    <p:sldId id="512" r:id="rId24"/>
    <p:sldId id="457" r:id="rId25"/>
    <p:sldId id="469" r:id="rId26"/>
    <p:sldId id="470" r:id="rId27"/>
    <p:sldId id="263" r:id="rId28"/>
    <p:sldId id="471" r:id="rId29"/>
    <p:sldId id="472" r:id="rId30"/>
    <p:sldId id="509" r:id="rId31"/>
    <p:sldId id="518" r:id="rId32"/>
    <p:sldId id="519" r:id="rId33"/>
    <p:sldId id="286" r:id="rId34"/>
    <p:sldId id="474" r:id="rId35"/>
    <p:sldId id="473" r:id="rId36"/>
    <p:sldId id="456" r:id="rId37"/>
    <p:sldId id="258" r:id="rId38"/>
    <p:sldId id="496" r:id="rId39"/>
    <p:sldId id="462" r:id="rId40"/>
    <p:sldId id="464" r:id="rId41"/>
    <p:sldId id="466" r:id="rId42"/>
    <p:sldId id="454" r:id="rId43"/>
    <p:sldId id="259" r:id="rId44"/>
    <p:sldId id="520" r:id="rId45"/>
    <p:sldId id="488" r:id="rId46"/>
    <p:sldId id="465" r:id="rId47"/>
    <p:sldId id="455" r:id="rId48"/>
    <p:sldId id="521" r:id="rId49"/>
    <p:sldId id="483" r:id="rId50"/>
    <p:sldId id="375" r:id="rId51"/>
    <p:sldId id="481" r:id="rId52"/>
    <p:sldId id="256" r:id="rId53"/>
    <p:sldId id="459" r:id="rId54"/>
    <p:sldId id="510" r:id="rId55"/>
    <p:sldId id="511" r:id="rId56"/>
    <p:sldId id="486" r:id="rId57"/>
    <p:sldId id="467" r:id="rId58"/>
    <p:sldId id="484" r:id="rId59"/>
    <p:sldId id="482" r:id="rId60"/>
    <p:sldId id="261" r:id="rId61"/>
    <p:sldId id="260" r:id="rId62"/>
    <p:sldId id="262" r:id="rId63"/>
    <p:sldId id="517" r:id="rId64"/>
    <p:sldId id="491" r:id="rId65"/>
    <p:sldId id="515" r:id="rId66"/>
    <p:sldId id="522" r:id="rId67"/>
    <p:sldId id="487" r:id="rId68"/>
    <p:sldId id="516" r:id="rId69"/>
    <p:sldId id="492" r:id="rId70"/>
    <p:sldId id="485" r:id="rId71"/>
    <p:sldId id="506" r:id="rId72"/>
    <p:sldId id="493" r:id="rId73"/>
    <p:sldId id="490" r:id="rId7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02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F2345B-9BAB-E5ED-1271-5D36065A6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AF39F6B-F99A-EBF7-E719-364E0EB28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B698BC-2CB8-95BE-5C6C-14E32A48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4EB5B8-964F-58F9-A414-2FF34AD9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92BCFA-F50B-B1F1-728E-46ADF649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448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36821D-FEEE-22CE-0FC0-7732D5EC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AB0FF4-A911-C791-37D8-450ED6EA2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1DC397-F803-F4DC-2D10-D4D65A3B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229278-C56D-B178-7B52-A17C312B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251AFC-4212-6F92-D0E2-1BF69A7B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15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CEBE718-244F-4B98-FA9D-8F8DD5A2A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2982418-59D4-2557-3CCD-77DABE545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40353D5-EDD1-510E-FAA4-F0E23697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F344AA-44F3-EDDA-6DF4-F348C7CA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63BF5C-2419-E302-CC21-D0A37922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996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FE9086-604B-4039-F2A2-7668EBB5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075C3B-7BB0-B31D-1750-6AA85A776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CAA3CA-A933-D17B-EF55-801C1346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C62C78-51D2-1433-11A4-91A0BC46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293E39-6983-CB1C-BA75-B95488E0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53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216B78-FB39-9F5E-16B9-5BE24E5E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A021DDE-E9DB-6CA4-D436-5FBB6931D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5A1023-775C-4611-006C-F5492B99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532F19-6B5B-0DB8-1CFB-7C0480441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D67751-6A4C-F8BB-7882-CF4967BF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14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28CB9F-F6E4-6C82-69E7-DAB5101D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8DF419-F490-613F-BD54-1CA8416BD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08A3C3F-AFDA-397F-33FE-0B21ACC54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F85DC6-8828-2634-D7CD-36BCBBA4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6A2454B-569E-BCF8-2A96-BC02B871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D20C1BA-3262-0D8F-7115-47C9BE055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466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5FC4E5-542B-A233-84B7-B414EB88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C0E51D-D8CE-5451-560A-63133D7F2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E182C11-06D2-995A-0C96-1C28FAAA7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CA95254-3FE4-B84C-AB77-272F75A5E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6B32D06-FA79-EA1A-9F24-416DE4BCF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2F071B7-1A96-911F-ADA1-498919B9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FE4EAA6-EE55-895A-F411-04FAB30D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25C1A52-457F-3887-A6CE-7E56E074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61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82F8F1-BF4E-FF03-1CCB-C2D0169F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18CBD65-E900-487A-5B73-758A139A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061F312-9F92-BCC4-E5AA-8DDC07E73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B573228-44A0-34B5-1CFB-060BE93B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520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7189D1D-CC53-C242-BD77-A6D4BEB0F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945ABA6-E6C0-1A6F-A017-DD5BDF0D2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C1B9CA-0DEE-DCCD-FFAA-0456E6F4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319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FFE591-FD31-8DEA-AB3B-703D8E1E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4CE890-3411-FF26-A272-CB0BA1B5C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6152428-30B7-BD7F-438A-B0DB0829D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F8509D6-A45E-A3CD-AE3C-576A2F7A3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025AE4D-7D61-7855-BEF8-A170D3F7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B55AA4-C35B-06EE-EAA7-40D47F292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48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4203BC-68BD-D67B-D326-1C48A3BE7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3D29415-3736-D53A-29B7-B8E8F69AC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1B0EE6C-3873-28C9-C76E-707BE0181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EBE9D15-9611-7F86-1863-07F0CEB20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C3BEC26-7320-D282-0BCB-700F7C35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96DFC84-5328-E369-63A3-EE12AD81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62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63BE97B-B179-132F-CA2B-32D77346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FCD4B41-F895-6438-D520-4D0A24CC0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9A5F110-FDBF-67CA-5E56-455B869C4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AFB60-05C8-4AEF-9750-5D7D3BCD10E9}" type="datetimeFigureOut">
              <a:rPr lang="pl-PL" smtClean="0"/>
              <a:t>27.10.2022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77F20B-0A1A-F002-F908-1B713DC60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32FC993-7A1C-6998-0F0E-7BABCAEC1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0E833-212C-4236-B52A-C597F8353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440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g"/><Relationship Id="rId11" Type="http://schemas.openxmlformats.org/officeDocument/2006/relationships/image" Target="../media/image116.jpeg"/><Relationship Id="rId5" Type="http://schemas.openxmlformats.org/officeDocument/2006/relationships/image" Target="../media/image110.jpg"/><Relationship Id="rId10" Type="http://schemas.openxmlformats.org/officeDocument/2006/relationships/image" Target="../media/image115.jpg"/><Relationship Id="rId4" Type="http://schemas.openxmlformats.org/officeDocument/2006/relationships/image" Target="../media/image109.jpg"/><Relationship Id="rId9" Type="http://schemas.openxmlformats.org/officeDocument/2006/relationships/image" Target="../media/image11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clipart&#10;&#10;Opis wygenerowany automatycznie">
            <a:extLst>
              <a:ext uri="{FF2B5EF4-FFF2-40B4-BE49-F238E27FC236}">
                <a16:creationId xmlns:a16="http://schemas.microsoft.com/office/drawing/2014/main" id="{BA41D2BC-917A-A4D8-DA3F-0DC79F67C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20095"/>
          <a:stretch/>
        </p:blipFill>
        <p:spPr>
          <a:xfrm>
            <a:off x="1474776" y="2210128"/>
            <a:ext cx="4568796" cy="42349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5622477-19BF-3833-E5BB-84FB2F332ED8}"/>
              </a:ext>
            </a:extLst>
          </p:cNvPr>
          <p:cNvSpPr txBox="1"/>
          <p:nvPr/>
        </p:nvSpPr>
        <p:spPr>
          <a:xfrm>
            <a:off x="-255154" y="412920"/>
            <a:ext cx="12866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Otwartość nauki, promocja i popularyzacja</a:t>
            </a:r>
          </a:p>
          <a:p>
            <a:pPr algn="ctr"/>
            <a:r>
              <a:rPr lang="pl-PL" sz="32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zmienne punkty widzenia, realne potrzeby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63D84D5F-9A55-119B-C24E-F97CC154B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76" y="2210128"/>
            <a:ext cx="4569179" cy="42349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2" descr="WYDZIAŁ BIOLOGII I OCHRONY ŚRODOWISKA">
            <a:extLst>
              <a:ext uri="{FF2B5EF4-FFF2-40B4-BE49-F238E27FC236}">
                <a16:creationId xmlns:a16="http://schemas.microsoft.com/office/drawing/2014/main" id="{260A6292-7D43-4511-1043-59BE9AC82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935" y="5016330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F6893AA-95EF-52AF-97A0-38576A2F8254}"/>
              </a:ext>
            </a:extLst>
          </p:cNvPr>
          <p:cNvSpPr txBox="1"/>
          <p:nvPr/>
        </p:nvSpPr>
        <p:spPr>
          <a:xfrm>
            <a:off x="7602935" y="4581525"/>
            <a:ext cx="326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/>
              <a:t>Katedra Zoologii Bezkręgowców </a:t>
            </a:r>
          </a:p>
          <a:p>
            <a:pPr algn="ctr"/>
            <a:r>
              <a:rPr lang="pl-PL" b="1" dirty="0"/>
              <a:t>i Hydrobiologii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3D57480-2F03-E911-5139-F4962CC4FE0D}"/>
              </a:ext>
            </a:extLst>
          </p:cNvPr>
          <p:cNvSpPr txBox="1"/>
          <p:nvPr/>
        </p:nvSpPr>
        <p:spPr>
          <a:xfrm>
            <a:off x="7070682" y="3873639"/>
            <a:ext cx="43334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Krzysztof Pabis</a:t>
            </a:r>
            <a:endParaRPr lang="pl-PL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3762C21-6C7A-5787-1256-E15415EFEF08}"/>
              </a:ext>
            </a:extLst>
          </p:cNvPr>
          <p:cNvSpPr txBox="1"/>
          <p:nvPr/>
        </p:nvSpPr>
        <p:spPr>
          <a:xfrm>
            <a:off x="3138748" y="649326"/>
            <a:ext cx="5914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/>
              <a:t>Poziom globalnej bazy danych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FA62938-F89D-7793-1C24-CA229DA3F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2" y="3804441"/>
            <a:ext cx="5483726" cy="20435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F47C28F-A06D-CD61-E468-36FAB08CB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628" y="3644874"/>
            <a:ext cx="3869116" cy="2203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CCB9E9F-C0C2-25AD-7DB4-FF50FDD9D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04" y="1554457"/>
            <a:ext cx="3804128" cy="18316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3719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E1184C6-1682-0DA4-1573-9C637D60CAA8}"/>
              </a:ext>
            </a:extLst>
          </p:cNvPr>
          <p:cNvSpPr txBox="1"/>
          <p:nvPr/>
        </p:nvSpPr>
        <p:spPr>
          <a:xfrm>
            <a:off x="1475049" y="789311"/>
            <a:ext cx="109035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Długi czas </a:t>
            </a:r>
          </a:p>
          <a:p>
            <a:r>
              <a:rPr lang="pl-PL" sz="4000" b="1" dirty="0"/>
              <a:t>opracowywania</a:t>
            </a:r>
          </a:p>
          <a:p>
            <a:r>
              <a:rPr lang="pl-PL" sz="4000" b="1" dirty="0"/>
              <a:t>wyników</a:t>
            </a:r>
            <a:endParaRPr lang="pl-PL" sz="4000" dirty="0"/>
          </a:p>
          <a:p>
            <a:endParaRPr lang="pl-PL" dirty="0"/>
          </a:p>
        </p:txBody>
      </p:sp>
      <p:pic>
        <p:nvPicPr>
          <p:cNvPr id="5" name="Obraz 4" descr="Obraz zawierający tekst, naczelne, ssak&#10;&#10;Opis wygenerowany automatycznie">
            <a:extLst>
              <a:ext uri="{FF2B5EF4-FFF2-40B4-BE49-F238E27FC236}">
                <a16:creationId xmlns:a16="http://schemas.microsoft.com/office/drawing/2014/main" id="{F54245BA-09BB-24B8-0AA4-07CED9FB0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73" y="3429000"/>
            <a:ext cx="4294908" cy="285806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285BAA3-A1C7-C744-E926-95C74BEACBE3}"/>
              </a:ext>
            </a:extLst>
          </p:cNvPr>
          <p:cNvSpPr txBox="1"/>
          <p:nvPr/>
        </p:nvSpPr>
        <p:spPr>
          <a:xfrm>
            <a:off x="5250871" y="92781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0" b="1" dirty="0"/>
              <a:t>=</a:t>
            </a:r>
            <a:endParaRPr lang="pl-PL" sz="120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2A86571-F4DC-680B-5463-132E0FA2D62A}"/>
              </a:ext>
            </a:extLst>
          </p:cNvPr>
          <p:cNvSpPr txBox="1"/>
          <p:nvPr/>
        </p:nvSpPr>
        <p:spPr>
          <a:xfrm>
            <a:off x="6827521" y="92781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/>
              <a:t>długie oczekiwanie </a:t>
            </a:r>
          </a:p>
          <a:p>
            <a:r>
              <a:rPr lang="pl-PL" sz="4000" b="1" dirty="0"/>
              <a:t>na </a:t>
            </a:r>
            <a:r>
              <a:rPr lang="pl-PL" sz="4000" b="1" dirty="0">
                <a:solidFill>
                  <a:srgbClr val="0070C0"/>
                </a:solidFill>
              </a:rPr>
              <a:t>„uwolnienie” </a:t>
            </a:r>
          </a:p>
          <a:p>
            <a:r>
              <a:rPr lang="pl-PL" sz="4000" b="1" dirty="0"/>
              <a:t>danych</a:t>
            </a:r>
          </a:p>
        </p:txBody>
      </p:sp>
    </p:spTree>
    <p:extLst>
      <p:ext uri="{BB962C8B-B14F-4D97-AF65-F5344CB8AC3E}">
        <p14:creationId xmlns:p14="http://schemas.microsoft.com/office/powerpoint/2010/main" val="21083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E1184C6-1682-0DA4-1573-9C637D60CAA8}"/>
              </a:ext>
            </a:extLst>
          </p:cNvPr>
          <p:cNvSpPr txBox="1"/>
          <p:nvPr/>
        </p:nvSpPr>
        <p:spPr>
          <a:xfrm>
            <a:off x="2189019" y="668078"/>
            <a:ext cx="104047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Duże luki w danych o trudnej do oceny przyczynie</a:t>
            </a:r>
          </a:p>
          <a:p>
            <a:pPr marL="342900" indent="-342900">
              <a:buFont typeface="+mj-lt"/>
              <a:buAutoNum type="arabicPeriod"/>
            </a:pPr>
            <a:endParaRPr lang="pl-PL" sz="2800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152CEE9-1C4D-B9F9-BF8C-B404DC577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55" y="1648691"/>
            <a:ext cx="3934689" cy="39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81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E1184C6-1682-0DA4-1573-9C637D60CAA8}"/>
              </a:ext>
            </a:extLst>
          </p:cNvPr>
          <p:cNvSpPr txBox="1"/>
          <p:nvPr/>
        </p:nvSpPr>
        <p:spPr>
          <a:xfrm>
            <a:off x="1177637" y="765060"/>
            <a:ext cx="10404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Nieporównywalność danych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Obraz zawierający woda, niebo, zewnętrzne, łódź&#10;&#10;Opis wygenerowany automatycznie">
            <a:extLst>
              <a:ext uri="{FF2B5EF4-FFF2-40B4-BE49-F238E27FC236}">
                <a16:creationId xmlns:a16="http://schemas.microsoft.com/office/drawing/2014/main" id="{78FA96C0-8C43-C843-A69C-AC682BE70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658" y="976745"/>
            <a:ext cx="3932960" cy="524394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B2A05B1-4CE4-5978-9431-680C44895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7" y="2071632"/>
            <a:ext cx="5888182" cy="29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7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E1184C6-1682-0DA4-1573-9C637D60CAA8}"/>
              </a:ext>
            </a:extLst>
          </p:cNvPr>
          <p:cNvSpPr txBox="1"/>
          <p:nvPr/>
        </p:nvSpPr>
        <p:spPr>
          <a:xfrm>
            <a:off x="2493819" y="520565"/>
            <a:ext cx="104047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Trudności w łączeniu różnych typów danych</a:t>
            </a:r>
          </a:p>
          <a:p>
            <a:pPr marL="342900" indent="-342900">
              <a:buFont typeface="+mj-lt"/>
              <a:buAutoNum type="arabicPeriod"/>
            </a:pPr>
            <a:endParaRPr lang="pl-PL" sz="2800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Obraz zawierający trawa, zewnętrzne, owad, krewetka&#10;&#10;Opis wygenerowany automatycznie">
            <a:extLst>
              <a:ext uri="{FF2B5EF4-FFF2-40B4-BE49-F238E27FC236}">
                <a16:creationId xmlns:a16="http://schemas.microsoft.com/office/drawing/2014/main" id="{8A494DB1-A71B-7159-556E-327FEEFD3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154382"/>
            <a:ext cx="5143500" cy="3429000"/>
          </a:xfrm>
          <a:prstGeom prst="rect">
            <a:avLst/>
          </a:prstGeom>
        </p:spPr>
      </p:pic>
      <p:pic>
        <p:nvPicPr>
          <p:cNvPr id="6" name="Obraz 5" descr="Obraz zawierający tekst, paragon&#10;&#10;Opis wygenerowany automatycznie">
            <a:extLst>
              <a:ext uri="{FF2B5EF4-FFF2-40B4-BE49-F238E27FC236}">
                <a16:creationId xmlns:a16="http://schemas.microsoft.com/office/drawing/2014/main" id="{037BC385-E3F5-CBCA-0BE2-2C7A372CD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65" y="2317866"/>
            <a:ext cx="5167870" cy="35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E1184C6-1682-0DA4-1573-9C637D60CAA8}"/>
              </a:ext>
            </a:extLst>
          </p:cNvPr>
          <p:cNvSpPr txBox="1"/>
          <p:nvPr/>
        </p:nvSpPr>
        <p:spPr>
          <a:xfrm>
            <a:off x="1191491" y="155460"/>
            <a:ext cx="104047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/>
          </a:p>
          <a:p>
            <a:r>
              <a:rPr lang="pl-PL" sz="2800" b="1" dirty="0"/>
              <a:t>Konieczność specjalistycznej weryfikacji dużych zestawów danych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Obraz zawierający osoba, wewnątrz, urządzenie kuchenne&#10;&#10;Opis wygenerowany automatycznie">
            <a:extLst>
              <a:ext uri="{FF2B5EF4-FFF2-40B4-BE49-F238E27FC236}">
                <a16:creationId xmlns:a16="http://schemas.microsoft.com/office/drawing/2014/main" id="{B15E6CB3-0CAA-4366-E907-3C6ED35BF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6" y="1524001"/>
            <a:ext cx="5793809" cy="4345357"/>
          </a:xfrm>
          <a:prstGeom prst="rect">
            <a:avLst/>
          </a:prstGeom>
        </p:spPr>
      </p:pic>
      <p:pic>
        <p:nvPicPr>
          <p:cNvPr id="6" name="Obraz 5" descr="Obraz zawierający szczotka, bezkręgowce, narzędzie&#10;&#10;Opis wygenerowany automatycznie">
            <a:extLst>
              <a:ext uri="{FF2B5EF4-FFF2-40B4-BE49-F238E27FC236}">
                <a16:creationId xmlns:a16="http://schemas.microsoft.com/office/drawing/2014/main" id="{4A5E8148-7177-3E0D-8CA2-966773139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4"/>
          <a:stretch/>
        </p:blipFill>
        <p:spPr>
          <a:xfrm>
            <a:off x="6588036" y="1524000"/>
            <a:ext cx="5008218" cy="434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07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E1184C6-1682-0DA4-1573-9C637D60CAA8}"/>
              </a:ext>
            </a:extLst>
          </p:cNvPr>
          <p:cNvSpPr txBox="1"/>
          <p:nvPr/>
        </p:nvSpPr>
        <p:spPr>
          <a:xfrm>
            <a:off x="3380509" y="571096"/>
            <a:ext cx="5430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Niska jakość danych historycznych</a:t>
            </a:r>
          </a:p>
          <a:p>
            <a:endParaRPr lang="pl-PL" b="1" dirty="0"/>
          </a:p>
          <a:p>
            <a:endParaRPr lang="pl-PL" dirty="0"/>
          </a:p>
        </p:txBody>
      </p:sp>
      <p:pic>
        <p:nvPicPr>
          <p:cNvPr id="4" name="Obraz 3" descr="Obraz zawierający tekst, mapa, szkicowanie&#10;&#10;Opis wygenerowany automatycznie">
            <a:extLst>
              <a:ext uri="{FF2B5EF4-FFF2-40B4-BE49-F238E27FC236}">
                <a16:creationId xmlns:a16="http://schemas.microsoft.com/office/drawing/2014/main" id="{07C3CE32-DA53-8D11-9379-8D3F152D1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9996" y="1531647"/>
            <a:ext cx="4135605" cy="4668981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1CAD73EF-E037-7A95-DBA1-23E1F22C72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3" r="23647"/>
          <a:stretch/>
        </p:blipFill>
        <p:spPr>
          <a:xfrm>
            <a:off x="955965" y="1895318"/>
            <a:ext cx="5338671" cy="34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99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D43B132-E3F2-13DE-3FF9-D00C3188E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36" t="19192" r="12045" b="14141"/>
          <a:stretch/>
        </p:blipFill>
        <p:spPr>
          <a:xfrm>
            <a:off x="2632362" y="1413164"/>
            <a:ext cx="6927274" cy="45720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72C94E1-088F-FFF1-D10E-62733F0C3C06}"/>
              </a:ext>
            </a:extLst>
          </p:cNvPr>
          <p:cNvSpPr txBox="1"/>
          <p:nvPr/>
        </p:nvSpPr>
        <p:spPr>
          <a:xfrm>
            <a:off x="2282295" y="443346"/>
            <a:ext cx="822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/>
              <a:t>Narzędzie do diagnozowania luk w wiedzy</a:t>
            </a:r>
          </a:p>
        </p:txBody>
      </p:sp>
    </p:spTree>
    <p:extLst>
      <p:ext uri="{BB962C8B-B14F-4D97-AF65-F5344CB8AC3E}">
        <p14:creationId xmlns:p14="http://schemas.microsoft.com/office/powerpoint/2010/main" val="2199467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C0C9C79-F744-227B-0032-452111420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17372" r="13750" b="10708"/>
          <a:stretch/>
        </p:blipFill>
        <p:spPr>
          <a:xfrm>
            <a:off x="2521528" y="1514656"/>
            <a:ext cx="7467600" cy="493221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1B6F3E5-DE79-2E66-7CE4-24400D1B4DE9}"/>
              </a:ext>
            </a:extLst>
          </p:cNvPr>
          <p:cNvSpPr txBox="1"/>
          <p:nvPr/>
        </p:nvSpPr>
        <p:spPr>
          <a:xfrm>
            <a:off x="1759527" y="591234"/>
            <a:ext cx="10654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Analiza połączona ze świadomością ograniczeń</a:t>
            </a:r>
          </a:p>
        </p:txBody>
      </p:sp>
    </p:spTree>
    <p:extLst>
      <p:ext uri="{BB962C8B-B14F-4D97-AF65-F5344CB8AC3E}">
        <p14:creationId xmlns:p14="http://schemas.microsoft.com/office/powerpoint/2010/main" val="4012215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id="{365A0101-DF55-8471-E031-F244E4BE4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5910" b="-1"/>
          <a:stretch/>
        </p:blipFill>
        <p:spPr>
          <a:xfrm>
            <a:off x="2927908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46F392-D919-265B-CA1D-00D597A41C22}"/>
              </a:ext>
            </a:extLst>
          </p:cNvPr>
          <p:cNvSpPr txBox="1"/>
          <p:nvPr/>
        </p:nvSpPr>
        <p:spPr>
          <a:xfrm>
            <a:off x="2276" y="0"/>
            <a:ext cx="6093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/>
              <a:t>Dostęp do publikacji </a:t>
            </a:r>
          </a:p>
          <a:p>
            <a:r>
              <a:rPr lang="pl-PL" sz="3600" b="1" dirty="0"/>
              <a:t>naukowych</a:t>
            </a:r>
          </a:p>
        </p:txBody>
      </p:sp>
    </p:spTree>
    <p:extLst>
      <p:ext uri="{BB962C8B-B14F-4D97-AF65-F5344CB8AC3E}">
        <p14:creationId xmlns:p14="http://schemas.microsoft.com/office/powerpoint/2010/main" val="4155651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5C75FFF-3609-4F0F-AA8A-BE95C6081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5" t="17921" r="22662" b="9104"/>
          <a:stretch/>
        </p:blipFill>
        <p:spPr>
          <a:xfrm>
            <a:off x="6720666" y="189027"/>
            <a:ext cx="4763411" cy="34587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3144270-E841-4D5D-8ABD-CAE8DD71A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66" t="21362" r="25644" b="16559"/>
          <a:stretch/>
        </p:blipFill>
        <p:spPr>
          <a:xfrm>
            <a:off x="7060747" y="1744548"/>
            <a:ext cx="4948321" cy="336890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9" name="Obraz 8" descr="Obraz zawierający niebo, zewnętrzne, góra, śnieg&#10;&#10;Opis wygenerowany automatycznie">
            <a:extLst>
              <a:ext uri="{FF2B5EF4-FFF2-40B4-BE49-F238E27FC236}">
                <a16:creationId xmlns:a16="http://schemas.microsoft.com/office/drawing/2014/main" id="{8D3B67C4-2C7E-4AD9-BB8C-B7E90F7CE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" y="189028"/>
            <a:ext cx="4873848" cy="3655386"/>
          </a:xfrm>
          <a:prstGeom prst="rect">
            <a:avLst/>
          </a:prstGeom>
        </p:spPr>
      </p:pic>
      <p:pic>
        <p:nvPicPr>
          <p:cNvPr id="11" name="Obraz 10" descr="Obraz zawierający osoba, mężczyzna, wewnątrz&#10;&#10;Opis wygenerowany automatycznie">
            <a:extLst>
              <a:ext uri="{FF2B5EF4-FFF2-40B4-BE49-F238E27FC236}">
                <a16:creationId xmlns:a16="http://schemas.microsoft.com/office/drawing/2014/main" id="{F2B57C45-DC56-4FB1-AE78-EC3E762EE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3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83" y="3266896"/>
            <a:ext cx="2408235" cy="32495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2" descr="WYDZIAŁ BIOLOGII I OCHRONY ŚRODOWISKA">
            <a:extLst>
              <a:ext uri="{FF2B5EF4-FFF2-40B4-BE49-F238E27FC236}">
                <a16:creationId xmlns:a16="http://schemas.microsoft.com/office/drawing/2014/main" id="{2470ADBF-BA0C-BAF9-3671-DB79C4142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0" y="4540080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54DFEBA-4049-7DEC-C7FE-08DD57C11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82" t="17393" r="22252" b="20362"/>
          <a:stretch/>
        </p:blipFill>
        <p:spPr>
          <a:xfrm>
            <a:off x="6671699" y="3429000"/>
            <a:ext cx="4948321" cy="30575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26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B857250-15D0-6F6F-E9A4-CCC09F537D8B}"/>
              </a:ext>
            </a:extLst>
          </p:cNvPr>
          <p:cNvSpPr txBox="1"/>
          <p:nvPr/>
        </p:nvSpPr>
        <p:spPr>
          <a:xfrm>
            <a:off x="200891" y="277091"/>
            <a:ext cx="7700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Punkt widzenia zależy od punktu siedzenia…</a:t>
            </a:r>
          </a:p>
        </p:txBody>
      </p:sp>
      <p:pic>
        <p:nvPicPr>
          <p:cNvPr id="4" name="Obraz 3" descr="Obraz zawierający tekst, zabawka, lalka&#10;&#10;Opis wygenerowany automatycznie">
            <a:extLst>
              <a:ext uri="{FF2B5EF4-FFF2-40B4-BE49-F238E27FC236}">
                <a16:creationId xmlns:a16="http://schemas.microsoft.com/office/drawing/2014/main" id="{C9B87619-F379-F2D3-35E9-D8F9B98AF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909"/>
          <a:stretch/>
        </p:blipFill>
        <p:spPr>
          <a:xfrm>
            <a:off x="2161309" y="2350123"/>
            <a:ext cx="8556074" cy="4507877"/>
          </a:xfrm>
          <a:prstGeom prst="rect">
            <a:avLst/>
          </a:prstGeom>
        </p:spPr>
      </p:pic>
      <p:sp>
        <p:nvSpPr>
          <p:cNvPr id="5" name="Dymek myśli: chmurka 4">
            <a:extLst>
              <a:ext uri="{FF2B5EF4-FFF2-40B4-BE49-F238E27FC236}">
                <a16:creationId xmlns:a16="http://schemas.microsoft.com/office/drawing/2014/main" id="{98A6BBFC-006A-24BC-F47A-C91DF5179049}"/>
              </a:ext>
            </a:extLst>
          </p:cNvPr>
          <p:cNvSpPr/>
          <p:nvPr/>
        </p:nvSpPr>
        <p:spPr>
          <a:xfrm>
            <a:off x="7387936" y="284018"/>
            <a:ext cx="4395355" cy="2521527"/>
          </a:xfrm>
          <a:prstGeom prst="cloudCallout">
            <a:avLst>
              <a:gd name="adj1" fmla="val -20728"/>
              <a:gd name="adj2" fmla="val 44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Moja uczelnia ma wszystkie subskrypcje od zawsze, a rząd mojego kraju opłaca otwarty dostęp do moich publikacji!</a:t>
            </a:r>
          </a:p>
        </p:txBody>
      </p:sp>
      <p:sp>
        <p:nvSpPr>
          <p:cNvPr id="7" name="Dymek myśli: chmurka 6">
            <a:extLst>
              <a:ext uri="{FF2B5EF4-FFF2-40B4-BE49-F238E27FC236}">
                <a16:creationId xmlns:a16="http://schemas.microsoft.com/office/drawing/2014/main" id="{E88F9D1B-AF0B-9542-BA63-9DF526F2E658}"/>
              </a:ext>
            </a:extLst>
          </p:cNvPr>
          <p:cNvSpPr/>
          <p:nvPr/>
        </p:nvSpPr>
        <p:spPr>
          <a:xfrm>
            <a:off x="581892" y="1067011"/>
            <a:ext cx="3569716" cy="1998306"/>
          </a:xfrm>
          <a:prstGeom prst="cloudCallout">
            <a:avLst>
              <a:gd name="adj1" fmla="val 18279"/>
              <a:gd name="adj2" fmla="val 40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Dzisiaj cały dzień rozsyłałam prośby o przesłanie publikacji</a:t>
            </a:r>
          </a:p>
        </p:txBody>
      </p:sp>
    </p:spTree>
    <p:extLst>
      <p:ext uri="{BB962C8B-B14F-4D97-AF65-F5344CB8AC3E}">
        <p14:creationId xmlns:p14="http://schemas.microsoft.com/office/powerpoint/2010/main" val="1874481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248AAFC-E4AD-A4DB-B5B1-00AD4799E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3" t="15244" r="33977" b="22561"/>
          <a:stretch/>
        </p:blipFill>
        <p:spPr>
          <a:xfrm>
            <a:off x="6189519" y="0"/>
            <a:ext cx="6002481" cy="39756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40C8613-5DCA-3C2C-48F9-E35994D11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36" t="29697" r="40114" b="23636"/>
          <a:stretch/>
        </p:blipFill>
        <p:spPr>
          <a:xfrm>
            <a:off x="1" y="1"/>
            <a:ext cx="5834084" cy="33112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56BCF2B-C26F-36B7-8A45-912EB0D9A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36" t="25051" r="35228" b="16978"/>
          <a:stretch/>
        </p:blipFill>
        <p:spPr>
          <a:xfrm>
            <a:off x="3072245" y="2882330"/>
            <a:ext cx="6234547" cy="39756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28559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06DF1E0-220C-8D9A-982D-9A5805947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5" t="12323" r="15000" b="38897"/>
          <a:stretch/>
        </p:blipFill>
        <p:spPr>
          <a:xfrm>
            <a:off x="771236" y="1614890"/>
            <a:ext cx="10501745" cy="47397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892D9D5-7DD8-6DA9-03C3-B69DCCD3E41C}"/>
              </a:ext>
            </a:extLst>
          </p:cNvPr>
          <p:cNvSpPr txBox="1"/>
          <p:nvPr/>
        </p:nvSpPr>
        <p:spPr>
          <a:xfrm>
            <a:off x="2539096" y="414561"/>
            <a:ext cx="7113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/>
              <a:t>Mediana </a:t>
            </a:r>
            <a:r>
              <a:rPr lang="pl-PL" sz="3600" b="1" dirty="0">
                <a:solidFill>
                  <a:srgbClr val="FF0000"/>
                </a:solidFill>
              </a:rPr>
              <a:t>2600</a:t>
            </a:r>
            <a:r>
              <a:rPr lang="pl-PL" sz="3600" b="1" dirty="0"/>
              <a:t>$, maksimum </a:t>
            </a:r>
            <a:r>
              <a:rPr lang="pl-PL" sz="3600" b="1" dirty="0">
                <a:solidFill>
                  <a:srgbClr val="FF0000"/>
                </a:solidFill>
              </a:rPr>
              <a:t>11 600</a:t>
            </a:r>
            <a:r>
              <a:rPr lang="pl-PL" sz="3600" b="1" dirty="0"/>
              <a:t>$</a:t>
            </a:r>
          </a:p>
          <a:p>
            <a:pPr algn="ctr"/>
            <a:r>
              <a:rPr lang="pl-PL" sz="3600" b="1" dirty="0">
                <a:solidFill>
                  <a:schemeClr val="accent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103949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2C515DB-8E09-F58C-1C44-7F6BDEF31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43" t="19192" r="15402" b="11313"/>
          <a:stretch/>
        </p:blipFill>
        <p:spPr>
          <a:xfrm>
            <a:off x="2297290" y="1450110"/>
            <a:ext cx="7396273" cy="4902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1F4B287-C7E8-1DA8-937E-A72E9AD6BA54}"/>
              </a:ext>
            </a:extLst>
          </p:cNvPr>
          <p:cNvSpPr txBox="1"/>
          <p:nvPr/>
        </p:nvSpPr>
        <p:spPr>
          <a:xfrm>
            <a:off x="2003084" y="422417"/>
            <a:ext cx="81858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</a:rPr>
              <a:t>Darmowe recenzje i płatne publikacje</a:t>
            </a:r>
          </a:p>
        </p:txBody>
      </p:sp>
    </p:spTree>
    <p:extLst>
      <p:ext uri="{BB962C8B-B14F-4D97-AF65-F5344CB8AC3E}">
        <p14:creationId xmlns:p14="http://schemas.microsoft.com/office/powerpoint/2010/main" val="2136282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957B14-24EE-A44B-1CD5-8C6C52D12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30" t="17913" r="6440" b="9091"/>
          <a:stretch/>
        </p:blipFill>
        <p:spPr>
          <a:xfrm>
            <a:off x="3787486" y="1316665"/>
            <a:ext cx="7587673" cy="51470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DDBD0B6-7AE9-312C-BF8E-69C4FA665D0D}"/>
              </a:ext>
            </a:extLst>
          </p:cNvPr>
          <p:cNvSpPr txBox="1"/>
          <p:nvPr/>
        </p:nvSpPr>
        <p:spPr>
          <a:xfrm>
            <a:off x="1149325" y="480290"/>
            <a:ext cx="9893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</a:rPr>
              <a:t>Piractwo jako nieposłuszeństwo obywatelskie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A557730C-76CB-D51F-1C36-25DBBC36C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851702"/>
            <a:ext cx="2674590" cy="39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30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6F83BA6-1D1A-3278-9799-FEAC600DC702}"/>
              </a:ext>
            </a:extLst>
          </p:cNvPr>
          <p:cNvSpPr txBox="1"/>
          <p:nvPr/>
        </p:nvSpPr>
        <p:spPr>
          <a:xfrm>
            <a:off x="607430" y="2493037"/>
            <a:ext cx="753706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b="1" dirty="0"/>
              <a:t>Co jeszcze oznacza formuła </a:t>
            </a:r>
          </a:p>
          <a:p>
            <a:pPr algn="ctr"/>
            <a:r>
              <a:rPr lang="pl-PL" sz="4400" b="1" dirty="0"/>
              <a:t>„open </a:t>
            </a:r>
            <a:r>
              <a:rPr lang="pl-PL" sz="4400" b="1" dirty="0" err="1"/>
              <a:t>access</a:t>
            </a:r>
            <a:r>
              <a:rPr lang="pl-PL" sz="4400" b="1" dirty="0"/>
              <a:t>” </a:t>
            </a:r>
          </a:p>
          <a:p>
            <a:pPr algn="ctr"/>
            <a:r>
              <a:rPr lang="pl-PL" sz="4400" b="1" dirty="0"/>
              <a:t>dla indywidualnego naukowca?</a:t>
            </a:r>
          </a:p>
        </p:txBody>
      </p:sp>
      <p:pic>
        <p:nvPicPr>
          <p:cNvPr id="3" name="Obraz 2" descr="Obraz zawierający tekst, zabawka, lalka&#10;&#10;Opis wygenerowany automatycznie">
            <a:extLst>
              <a:ext uri="{FF2B5EF4-FFF2-40B4-BE49-F238E27FC236}">
                <a16:creationId xmlns:a16="http://schemas.microsoft.com/office/drawing/2014/main" id="{A14039AE-857E-FD64-758E-E8051A8C6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4" t="10101" b="10909"/>
          <a:stretch/>
        </p:blipFill>
        <p:spPr>
          <a:xfrm>
            <a:off x="8369142" y="2493037"/>
            <a:ext cx="4104815" cy="4364963"/>
          </a:xfrm>
          <a:prstGeom prst="rect">
            <a:avLst/>
          </a:prstGeom>
        </p:spPr>
      </p:pic>
      <p:sp>
        <p:nvSpPr>
          <p:cNvPr id="4" name="Dymek myśli: chmurka 3">
            <a:extLst>
              <a:ext uri="{FF2B5EF4-FFF2-40B4-BE49-F238E27FC236}">
                <a16:creationId xmlns:a16="http://schemas.microsoft.com/office/drawing/2014/main" id="{8AE78488-12FD-F687-2B19-55726AC44938}"/>
              </a:ext>
            </a:extLst>
          </p:cNvPr>
          <p:cNvSpPr/>
          <p:nvPr/>
        </p:nvSpPr>
        <p:spPr>
          <a:xfrm>
            <a:off x="8200612" y="365951"/>
            <a:ext cx="3569716" cy="1998306"/>
          </a:xfrm>
          <a:prstGeom prst="cloudCallout">
            <a:avLst>
              <a:gd name="adj1" fmla="val 18279"/>
              <a:gd name="adj2" fmla="val 40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Więcej osób zacytuje moje badania, inni naukowcy łatwiej do nich dotrą!</a:t>
            </a:r>
          </a:p>
        </p:txBody>
      </p:sp>
    </p:spTree>
    <p:extLst>
      <p:ext uri="{BB962C8B-B14F-4D97-AF65-F5344CB8AC3E}">
        <p14:creationId xmlns:p14="http://schemas.microsoft.com/office/powerpoint/2010/main" val="1195149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zabawka, lalka&#10;&#10;Opis wygenerowany automatycznie">
            <a:extLst>
              <a:ext uri="{FF2B5EF4-FFF2-40B4-BE49-F238E27FC236}">
                <a16:creationId xmlns:a16="http://schemas.microsoft.com/office/drawing/2014/main" id="{34E9D2AF-4614-A05A-A41B-8EB2F0327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47212" b="10909"/>
          <a:stretch/>
        </p:blipFill>
        <p:spPr>
          <a:xfrm>
            <a:off x="3044536" y="1364889"/>
            <a:ext cx="5503719" cy="5493111"/>
          </a:xfrm>
          <a:prstGeom prst="rect">
            <a:avLst/>
          </a:prstGeom>
        </p:spPr>
      </p:pic>
      <p:sp>
        <p:nvSpPr>
          <p:cNvPr id="3" name="Dymek myśli: chmurka 2">
            <a:extLst>
              <a:ext uri="{FF2B5EF4-FFF2-40B4-BE49-F238E27FC236}">
                <a16:creationId xmlns:a16="http://schemas.microsoft.com/office/drawing/2014/main" id="{A6B91F4D-48F6-9807-E96F-91F64E3E6E9B}"/>
              </a:ext>
            </a:extLst>
          </p:cNvPr>
          <p:cNvSpPr/>
          <p:nvPr/>
        </p:nvSpPr>
        <p:spPr>
          <a:xfrm>
            <a:off x="5171208" y="100445"/>
            <a:ext cx="3089564" cy="18010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A może jednak nie…</a:t>
            </a:r>
          </a:p>
        </p:txBody>
      </p:sp>
    </p:spTree>
    <p:extLst>
      <p:ext uri="{BB962C8B-B14F-4D97-AF65-F5344CB8AC3E}">
        <p14:creationId xmlns:p14="http://schemas.microsoft.com/office/powerpoint/2010/main" val="4123654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801E34D-6D38-BDD0-8A6E-A3C388AD7D26}"/>
              </a:ext>
            </a:extLst>
          </p:cNvPr>
          <p:cNvSpPr txBox="1"/>
          <p:nvPr/>
        </p:nvSpPr>
        <p:spPr>
          <a:xfrm>
            <a:off x="2670464" y="2329296"/>
            <a:ext cx="71524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b="1" dirty="0">
                <a:solidFill>
                  <a:srgbClr val="0070C0"/>
                </a:solidFill>
              </a:rPr>
              <a:t>Jakie czynniki wpływają </a:t>
            </a:r>
          </a:p>
          <a:p>
            <a:pPr algn="ctr"/>
            <a:r>
              <a:rPr lang="pl-PL" sz="5400" b="1" dirty="0">
                <a:solidFill>
                  <a:srgbClr val="0070C0"/>
                </a:solidFill>
              </a:rPr>
              <a:t>na liczbę </a:t>
            </a:r>
            <a:r>
              <a:rPr lang="pl-PL" sz="5400" b="1" dirty="0" err="1">
                <a:solidFill>
                  <a:srgbClr val="0070C0"/>
                </a:solidFill>
              </a:rPr>
              <a:t>cytowań</a:t>
            </a:r>
            <a:r>
              <a:rPr lang="pl-PL" sz="54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4820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zabawka, lalka&#10;&#10;Opis wygenerowany automatycznie">
            <a:extLst>
              <a:ext uri="{FF2B5EF4-FFF2-40B4-BE49-F238E27FC236}">
                <a16:creationId xmlns:a16="http://schemas.microsoft.com/office/drawing/2014/main" id="{5558D91E-0B15-3A09-3AAA-B86BAE109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4" t="10101" b="10909"/>
          <a:stretch/>
        </p:blipFill>
        <p:spPr>
          <a:xfrm>
            <a:off x="4185070" y="2113232"/>
            <a:ext cx="4104815" cy="4364963"/>
          </a:xfrm>
          <a:prstGeom prst="rect">
            <a:avLst/>
          </a:prstGeom>
        </p:spPr>
      </p:pic>
      <p:sp>
        <p:nvSpPr>
          <p:cNvPr id="3" name="Dymek myśli: chmurka 2">
            <a:extLst>
              <a:ext uri="{FF2B5EF4-FFF2-40B4-BE49-F238E27FC236}">
                <a16:creationId xmlns:a16="http://schemas.microsoft.com/office/drawing/2014/main" id="{6E20E51D-9CDA-6CDA-5A66-F51C38062AFE}"/>
              </a:ext>
            </a:extLst>
          </p:cNvPr>
          <p:cNvSpPr/>
          <p:nvPr/>
        </p:nvSpPr>
        <p:spPr>
          <a:xfrm>
            <a:off x="3559339" y="379805"/>
            <a:ext cx="3569716" cy="1998306"/>
          </a:xfrm>
          <a:prstGeom prst="cloudCallout">
            <a:avLst>
              <a:gd name="adj1" fmla="val 18279"/>
              <a:gd name="adj2" fmla="val 40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Oczywiście jakość badań!!!</a:t>
            </a:r>
          </a:p>
        </p:txBody>
      </p:sp>
    </p:spTree>
    <p:extLst>
      <p:ext uri="{BB962C8B-B14F-4D97-AF65-F5344CB8AC3E}">
        <p14:creationId xmlns:p14="http://schemas.microsoft.com/office/powerpoint/2010/main" val="1375211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748AB15-7B0B-1386-3945-D2A99A9E97AE}"/>
              </a:ext>
            </a:extLst>
          </p:cNvPr>
          <p:cNvSpPr txBox="1"/>
          <p:nvPr/>
        </p:nvSpPr>
        <p:spPr>
          <a:xfrm>
            <a:off x="3320270" y="805676"/>
            <a:ext cx="770448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800" dirty="0"/>
              <a:t> Długość artykułu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Liczba autorów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Renoma autorów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Liczba zacytowanych prac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Afiliacje autorów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Kraj pochodzenia autorów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Wielkość czasopisma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Czas jaki minął od publikacji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Publikowanie w tomach specjalnych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Dziedzina nauki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Naukowa moda na pewne tematy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Tytuł pracy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4500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Obraz 2">
            <a:extLst>
              <a:ext uri="{FF2B5EF4-FFF2-40B4-BE49-F238E27FC236}">
                <a16:creationId xmlns:a16="http://schemas.microsoft.com/office/drawing/2014/main" id="{EAC6A12E-1363-FA11-B6D5-55EB9C43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4832">
            <a:off x="2874963" y="415925"/>
            <a:ext cx="322262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7E8F41AE-747A-2C46-394E-D8E45824D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6874"/>
          <a:stretch>
            <a:fillRect/>
          </a:stretch>
        </p:blipFill>
        <p:spPr bwMode="auto">
          <a:xfrm rot="1156883">
            <a:off x="6111875" y="336550"/>
            <a:ext cx="33401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Obraz 6" descr="Obraz zawierający tekst, zielony&#10;&#10;Opis wygenerowany automatycznie">
            <a:extLst>
              <a:ext uri="{FF2B5EF4-FFF2-40B4-BE49-F238E27FC236}">
                <a16:creationId xmlns:a16="http://schemas.microsoft.com/office/drawing/2014/main" id="{1E65B2B7-ADFB-3DF3-ACC1-95CA00B15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3648075"/>
            <a:ext cx="2224088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Obraz 8" descr="Obraz zawierający tekst, owad&#10;&#10;Opis wygenerowany automatycznie">
            <a:extLst>
              <a:ext uri="{FF2B5EF4-FFF2-40B4-BE49-F238E27FC236}">
                <a16:creationId xmlns:a16="http://schemas.microsoft.com/office/drawing/2014/main" id="{9B49EA3A-EEBA-92AA-1BC9-E4281DE1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008313"/>
            <a:ext cx="2728912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Obraz 10">
            <a:extLst>
              <a:ext uri="{FF2B5EF4-FFF2-40B4-BE49-F238E27FC236}">
                <a16:creationId xmlns:a16="http://schemas.microsoft.com/office/drawing/2014/main" id="{6BD62AA6-BC79-E3F5-9045-C7A8C7B5C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738" y="3182938"/>
            <a:ext cx="2741612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9" name="Obraz 12" descr="Obraz zawierający tekst, roślina, kwiat, owad&#10;&#10;Opis wygenerowany automatycznie">
            <a:extLst>
              <a:ext uri="{FF2B5EF4-FFF2-40B4-BE49-F238E27FC236}">
                <a16:creationId xmlns:a16="http://schemas.microsoft.com/office/drawing/2014/main" id="{46A564C7-F1F7-84A7-373A-A97149298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80963"/>
            <a:ext cx="19272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0" name="Obraz 3">
            <a:extLst>
              <a:ext uri="{FF2B5EF4-FFF2-40B4-BE49-F238E27FC236}">
                <a16:creationId xmlns:a16="http://schemas.microsoft.com/office/drawing/2014/main" id="{7479D0C8-7D65-976C-60AD-4A5946A07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2798" r="2753" b="2798"/>
          <a:stretch>
            <a:fillRect/>
          </a:stretch>
        </p:blipFill>
        <p:spPr bwMode="auto">
          <a:xfrm>
            <a:off x="9439275" y="80963"/>
            <a:ext cx="254952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748AB15-7B0B-1386-3945-D2A99A9E97AE}"/>
              </a:ext>
            </a:extLst>
          </p:cNvPr>
          <p:cNvSpPr txBox="1"/>
          <p:nvPr/>
        </p:nvSpPr>
        <p:spPr>
          <a:xfrm>
            <a:off x="3320270" y="805676"/>
            <a:ext cx="770448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800" dirty="0"/>
              <a:t> Długość artykułu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rgbClr val="FF0000"/>
                </a:solidFill>
              </a:rPr>
              <a:t> Liczba autorów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Renoma autorów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rgbClr val="FF0000"/>
                </a:solidFill>
              </a:rPr>
              <a:t> Liczba zacytowanych prac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Afiliacje autorów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rgbClr val="FF0000"/>
                </a:solidFill>
              </a:rPr>
              <a:t> Kraj pochodzenia autorów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Wielkość czasopisma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Czas jaki minął od publikacji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Publikowanie w tomach specjalnych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Dziedzina nauki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rgbClr val="0070C0"/>
                </a:solidFill>
              </a:rPr>
              <a:t> Naukowa moda na pewne tematy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 Tytuł pracy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3725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bo, ptak, zewnętrzne, latanie&#10;&#10;Opis wygenerowany automatycznie">
            <a:extLst>
              <a:ext uri="{FF2B5EF4-FFF2-40B4-BE49-F238E27FC236}">
                <a16:creationId xmlns:a16="http://schemas.microsoft.com/office/drawing/2014/main" id="{D5653D67-45DB-5C25-14C0-1758D6FD9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50" y="1695847"/>
            <a:ext cx="3466307" cy="3466307"/>
          </a:xfrm>
          <a:prstGeom prst="rect">
            <a:avLst/>
          </a:prstGeom>
        </p:spPr>
      </p:pic>
      <p:pic>
        <p:nvPicPr>
          <p:cNvPr id="5" name="Obraz 4" descr="Obraz zawierający ptak, zewnętrzne, siedzi, skowronek&#10;&#10;Opis wygenerowany automatycznie">
            <a:extLst>
              <a:ext uri="{FF2B5EF4-FFF2-40B4-BE49-F238E27FC236}">
                <a16:creationId xmlns:a16="http://schemas.microsoft.com/office/drawing/2014/main" id="{DDC57CDD-84F2-2D96-CD2F-6FE17B78E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07" y="1695846"/>
            <a:ext cx="4621743" cy="346630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4A2AAA7-7530-3F3A-CB65-5D7FB27A99AB}"/>
              </a:ext>
            </a:extLst>
          </p:cNvPr>
          <p:cNvSpPr txBox="1"/>
          <p:nvPr/>
        </p:nvSpPr>
        <p:spPr>
          <a:xfrm>
            <a:off x="229297" y="184305"/>
            <a:ext cx="8942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Symetryczne jaskółki witamy z otwartymi ramionami…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E29DBB7-133D-0E6E-CE94-59FE1B749447}"/>
              </a:ext>
            </a:extLst>
          </p:cNvPr>
          <p:cNvSpPr txBox="1"/>
          <p:nvPr/>
        </p:nvSpPr>
        <p:spPr>
          <a:xfrm>
            <a:off x="1538738" y="5667483"/>
            <a:ext cx="10382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</a:rPr>
              <a:t>…niesymetryczne proszone są o opuszczenie sali</a:t>
            </a:r>
          </a:p>
        </p:txBody>
      </p:sp>
      <p:sp>
        <p:nvSpPr>
          <p:cNvPr id="2" name="Dymek mowy: owalny 1">
            <a:extLst>
              <a:ext uri="{FF2B5EF4-FFF2-40B4-BE49-F238E27FC236}">
                <a16:creationId xmlns:a16="http://schemas.microsoft.com/office/drawing/2014/main" id="{38BEC4CE-527D-74D7-0A3F-A49DE66D425B}"/>
              </a:ext>
            </a:extLst>
          </p:cNvPr>
          <p:cNvSpPr/>
          <p:nvPr/>
        </p:nvSpPr>
        <p:spPr>
          <a:xfrm>
            <a:off x="8925636" y="805218"/>
            <a:ext cx="2866030" cy="2306472"/>
          </a:xfrm>
          <a:prstGeom prst="wedgeEllipseCallout">
            <a:avLst>
              <a:gd name="adj1" fmla="val -53690"/>
              <a:gd name="adj2" fmla="val 548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/>
                </a:solidFill>
              </a:rPr>
              <a:t>Symetria jest teraz taka modna!</a:t>
            </a:r>
          </a:p>
        </p:txBody>
      </p:sp>
    </p:spTree>
    <p:extLst>
      <p:ext uri="{BB962C8B-B14F-4D97-AF65-F5344CB8AC3E}">
        <p14:creationId xmlns:p14="http://schemas.microsoft.com/office/powerpoint/2010/main" val="306164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ptak&#10;&#10;Opis wygenerowany automatycznie">
            <a:extLst>
              <a:ext uri="{FF2B5EF4-FFF2-40B4-BE49-F238E27FC236}">
                <a16:creationId xmlns:a16="http://schemas.microsoft.com/office/drawing/2014/main" id="{9A579102-413C-9084-770B-EB644D60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39" y="914400"/>
            <a:ext cx="3431005" cy="5219700"/>
          </a:xfrm>
          <a:prstGeom prst="rect">
            <a:avLst/>
          </a:prstGeom>
        </p:spPr>
      </p:pic>
      <p:pic>
        <p:nvPicPr>
          <p:cNvPr id="5" name="Obraz 4" descr="Obraz zawierający osoba, niebieski&#10;&#10;Opis wygenerowany automatycznie">
            <a:extLst>
              <a:ext uri="{FF2B5EF4-FFF2-40B4-BE49-F238E27FC236}">
                <a16:creationId xmlns:a16="http://schemas.microsoft.com/office/drawing/2014/main" id="{11827BD8-0B1B-AD84-CBD5-B47D041F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56" y="900635"/>
            <a:ext cx="3431005" cy="52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1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ACAC2B2-996E-4C40-BD6D-26AE946EE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2" t="15230" r="22623" b="6579"/>
          <a:stretch/>
        </p:blipFill>
        <p:spPr>
          <a:xfrm>
            <a:off x="6884552" y="171830"/>
            <a:ext cx="5118063" cy="398453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A9A16D-0B3B-4F0A-86F1-48F1653FD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2" t="19722" r="24112" b="7367"/>
          <a:stretch/>
        </p:blipFill>
        <p:spPr>
          <a:xfrm>
            <a:off x="6286500" y="1745762"/>
            <a:ext cx="5497907" cy="406738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CFDB3E1-EE55-409A-A04C-D3533D91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61" t="13907" r="12339" b="28906"/>
          <a:stretch/>
        </p:blipFill>
        <p:spPr>
          <a:xfrm>
            <a:off x="5402858" y="3470117"/>
            <a:ext cx="6275425" cy="3105658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softEdge rad="254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0932E7C-6ADD-27D2-504C-5F759818EE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7" t="15338" r="26630" b="9058"/>
          <a:stretch/>
        </p:blipFill>
        <p:spPr>
          <a:xfrm>
            <a:off x="239152" y="171830"/>
            <a:ext cx="4841845" cy="301291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2C4FD18-2362-8381-818C-FE5C800CB3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44" t="21225" r="13457" b="7284"/>
          <a:stretch/>
        </p:blipFill>
        <p:spPr>
          <a:xfrm>
            <a:off x="387843" y="2068305"/>
            <a:ext cx="4908891" cy="3209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CAA1683-F0AC-91E3-2F84-6876810D7F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50" t="16805" r="8360" b="7361"/>
          <a:stretch/>
        </p:blipFill>
        <p:spPr>
          <a:xfrm>
            <a:off x="97290" y="3673254"/>
            <a:ext cx="5125567" cy="36203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38521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56028C3-D77E-BD80-ECFD-D503205D0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2" t="24509" r="24348" b="9533"/>
          <a:stretch/>
        </p:blipFill>
        <p:spPr>
          <a:xfrm>
            <a:off x="1336963" y="1953491"/>
            <a:ext cx="9176795" cy="4904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9635AE2-0CC9-1894-18E1-9A1B46B2DD61}"/>
              </a:ext>
            </a:extLst>
          </p:cNvPr>
          <p:cNvSpPr txBox="1"/>
          <p:nvPr/>
        </p:nvSpPr>
        <p:spPr>
          <a:xfrm>
            <a:off x="2223655" y="498763"/>
            <a:ext cx="79944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Otwarty dostęp znacząco zwiększa liczbę pobranych </a:t>
            </a:r>
          </a:p>
          <a:p>
            <a:r>
              <a:rPr lang="pl-PL" sz="2800" b="1" dirty="0">
                <a:solidFill>
                  <a:srgbClr val="FF0000"/>
                </a:solidFill>
              </a:rPr>
              <a:t>plików, ale nie wpływa na zwiększoną liczbę </a:t>
            </a:r>
            <a:r>
              <a:rPr lang="pl-PL" sz="2800" b="1" dirty="0" err="1">
                <a:solidFill>
                  <a:srgbClr val="FF0000"/>
                </a:solidFill>
              </a:rPr>
              <a:t>cytowań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43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zabawka, lalka&#10;&#10;Opis wygenerowany automatycznie">
            <a:extLst>
              <a:ext uri="{FF2B5EF4-FFF2-40B4-BE49-F238E27FC236}">
                <a16:creationId xmlns:a16="http://schemas.microsoft.com/office/drawing/2014/main" id="{5558D91E-0B15-3A09-3AAA-B86BAE109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4" t="10101" b="10909"/>
          <a:stretch/>
        </p:blipFill>
        <p:spPr>
          <a:xfrm>
            <a:off x="4185070" y="2113232"/>
            <a:ext cx="4104815" cy="4364963"/>
          </a:xfrm>
          <a:prstGeom prst="rect">
            <a:avLst/>
          </a:prstGeom>
        </p:spPr>
      </p:pic>
      <p:sp>
        <p:nvSpPr>
          <p:cNvPr id="3" name="Dymek myśli: chmurka 2">
            <a:extLst>
              <a:ext uri="{FF2B5EF4-FFF2-40B4-BE49-F238E27FC236}">
                <a16:creationId xmlns:a16="http://schemas.microsoft.com/office/drawing/2014/main" id="{6E20E51D-9CDA-6CDA-5A66-F51C38062AFE}"/>
              </a:ext>
            </a:extLst>
          </p:cNvPr>
          <p:cNvSpPr/>
          <p:nvPr/>
        </p:nvSpPr>
        <p:spPr>
          <a:xfrm>
            <a:off x="3024240" y="162560"/>
            <a:ext cx="4104815" cy="2215551"/>
          </a:xfrm>
          <a:prstGeom prst="cloudCallout">
            <a:avLst>
              <a:gd name="adj1" fmla="val 18279"/>
              <a:gd name="adj2" fmla="val 40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Zwykli ludzie uzyskają dostęp do moich badań</a:t>
            </a:r>
          </a:p>
        </p:txBody>
      </p:sp>
    </p:spTree>
    <p:extLst>
      <p:ext uri="{BB962C8B-B14F-4D97-AF65-F5344CB8AC3E}">
        <p14:creationId xmlns:p14="http://schemas.microsoft.com/office/powerpoint/2010/main" val="696235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pozujący&#10;&#10;Opis wygenerowany automatycznie">
            <a:extLst>
              <a:ext uri="{FF2B5EF4-FFF2-40B4-BE49-F238E27FC236}">
                <a16:creationId xmlns:a16="http://schemas.microsoft.com/office/drawing/2014/main" id="{71227EA8-FB1E-DB57-A0A2-2C8FB28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8" y="-141431"/>
            <a:ext cx="12258675" cy="689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5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FFA218-26CD-707F-AF68-802B25909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4225"/>
            <a:ext cx="5903311" cy="3533775"/>
          </a:xfrm>
          <a:prstGeom prst="rect">
            <a:avLst/>
          </a:prstGeom>
        </p:spPr>
      </p:pic>
      <p:pic>
        <p:nvPicPr>
          <p:cNvPr id="5" name="Obraz 4" descr="Obraz zawierający zewnętrzne, droga, osoba, ulica&#10;&#10;Opis wygenerowany automatycznie">
            <a:extLst>
              <a:ext uri="{FF2B5EF4-FFF2-40B4-BE49-F238E27FC236}">
                <a16:creationId xmlns:a16="http://schemas.microsoft.com/office/drawing/2014/main" id="{0221CFDE-96FC-0255-DD1A-78ACB5709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87" y="3205617"/>
            <a:ext cx="5851414" cy="371905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A3E5D96F-A7F9-B43B-0DA8-2348121864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"/>
          <a:stretch/>
        </p:blipFill>
        <p:spPr>
          <a:xfrm>
            <a:off x="0" y="0"/>
            <a:ext cx="5903311" cy="3324225"/>
          </a:xfrm>
          <a:prstGeom prst="rect">
            <a:avLst/>
          </a:prstGeom>
        </p:spPr>
      </p:pic>
      <p:pic>
        <p:nvPicPr>
          <p:cNvPr id="9" name="Obraz 8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D95C6A9D-B16E-5300-BE98-496E663909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>
          <a:xfrm>
            <a:off x="6340586" y="0"/>
            <a:ext cx="585141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6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8ECB3BF3-607A-F41E-53EA-A03AA023D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" b="24891"/>
          <a:stretch/>
        </p:blipFill>
        <p:spPr>
          <a:xfrm>
            <a:off x="2839023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D6DDB5E-B188-4331-D5FF-22B43397401F}"/>
              </a:ext>
            </a:extLst>
          </p:cNvPr>
          <p:cNvSpPr txBox="1"/>
          <p:nvPr/>
        </p:nvSpPr>
        <p:spPr>
          <a:xfrm>
            <a:off x="82171" y="136057"/>
            <a:ext cx="6093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/>
              <a:t>Dostęp do wiedzy </a:t>
            </a:r>
          </a:p>
          <a:p>
            <a:r>
              <a:rPr lang="pl-PL" sz="3600" b="1" dirty="0"/>
              <a:t>(</a:t>
            </a:r>
            <a:r>
              <a:rPr lang="pl-PL" sz="3600" b="1" dirty="0">
                <a:solidFill>
                  <a:srgbClr val="0070C0"/>
                </a:solidFill>
              </a:rPr>
              <a:t>szeroki i realny</a:t>
            </a:r>
            <a:r>
              <a:rPr lang="pl-PL" sz="3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7001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4EB07FF-D2AC-DBF6-429B-904C751F0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" y="0"/>
            <a:ext cx="12191999" cy="685799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2D03CE1-73F0-9546-FD45-AA703010D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6" t="20497" r="30943" b="11041"/>
          <a:stretch/>
        </p:blipFill>
        <p:spPr>
          <a:xfrm rot="20998734">
            <a:off x="509156" y="792665"/>
            <a:ext cx="4551218" cy="39896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7132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lipart&#10;&#10;Opis wygenerowany automatycznie">
            <a:extLst>
              <a:ext uri="{FF2B5EF4-FFF2-40B4-BE49-F238E27FC236}">
                <a16:creationId xmlns:a16="http://schemas.microsoft.com/office/drawing/2014/main" id="{8E3C7FE7-DD51-D354-D736-E82CF8EE7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20095"/>
          <a:stretch/>
        </p:blipFill>
        <p:spPr>
          <a:xfrm>
            <a:off x="1950536" y="0"/>
            <a:ext cx="7498263" cy="67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02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D89E527-6CF2-DEAE-A918-0401DE583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83" t="18146" r="4137" b="8633"/>
          <a:stretch/>
        </p:blipFill>
        <p:spPr>
          <a:xfrm rot="21176222">
            <a:off x="541981" y="371966"/>
            <a:ext cx="5191228" cy="4338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77D815B-C108-A923-44EF-EE8CDBE93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28" t="18160" r="17216" b="19811"/>
          <a:stretch/>
        </p:blipFill>
        <p:spPr>
          <a:xfrm rot="430142">
            <a:off x="6096000" y="373058"/>
            <a:ext cx="5425504" cy="4544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3745640-5173-4D12-88F9-294646A37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45" t="13535" r="27273" b="10989"/>
          <a:stretch/>
        </p:blipFill>
        <p:spPr>
          <a:xfrm>
            <a:off x="2419506" y="2042956"/>
            <a:ext cx="6527067" cy="476276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Owal 1">
            <a:extLst>
              <a:ext uri="{FF2B5EF4-FFF2-40B4-BE49-F238E27FC236}">
                <a16:creationId xmlns:a16="http://schemas.microsoft.com/office/drawing/2014/main" id="{BDC6E6D7-8C6C-FC7F-93C8-FDD1586A57E3}"/>
              </a:ext>
            </a:extLst>
          </p:cNvPr>
          <p:cNvSpPr/>
          <p:nvPr/>
        </p:nvSpPr>
        <p:spPr>
          <a:xfrm>
            <a:off x="2535381" y="2669309"/>
            <a:ext cx="6527067" cy="1754909"/>
          </a:xfrm>
          <a:prstGeom prst="ellipse">
            <a:avLst/>
          </a:prstGeom>
          <a:noFill/>
          <a:ln w="1206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6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0FF192E-99AA-2AC7-42C9-4A1DFCA96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7" t="18585" r="11819" b="11516"/>
          <a:stretch/>
        </p:blipFill>
        <p:spPr>
          <a:xfrm>
            <a:off x="5150427" y="1591546"/>
            <a:ext cx="6968837" cy="4352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02CA078-F8D7-AD93-92E7-6A840F6B5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23" t="18586" r="11818" b="13940"/>
          <a:stretch/>
        </p:blipFill>
        <p:spPr>
          <a:xfrm>
            <a:off x="72736" y="1797627"/>
            <a:ext cx="6712527" cy="39402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51CA935-8B81-26AA-6198-BDC0CFAC827D}"/>
              </a:ext>
            </a:extLst>
          </p:cNvPr>
          <p:cNvSpPr txBox="1"/>
          <p:nvPr/>
        </p:nvSpPr>
        <p:spPr>
          <a:xfrm>
            <a:off x="3553691" y="560133"/>
            <a:ext cx="5410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</a:rPr>
              <a:t>Akronimy i trudne słowa</a:t>
            </a:r>
          </a:p>
        </p:txBody>
      </p:sp>
    </p:spTree>
    <p:extLst>
      <p:ext uri="{BB962C8B-B14F-4D97-AF65-F5344CB8AC3E}">
        <p14:creationId xmlns:p14="http://schemas.microsoft.com/office/powerpoint/2010/main" val="1855165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0A16404E-1015-6112-CA99-B735561D5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7"/>
          <a:stretch/>
        </p:blipFill>
        <p:spPr>
          <a:xfrm>
            <a:off x="2344268" y="875505"/>
            <a:ext cx="7288105" cy="492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60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71011A-53C7-977A-0710-ED02B9930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247650"/>
            <a:ext cx="8483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5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C0326AF-514A-12D8-B84A-3DD0DBF44937}"/>
              </a:ext>
            </a:extLst>
          </p:cNvPr>
          <p:cNvSpPr txBox="1"/>
          <p:nvPr/>
        </p:nvSpPr>
        <p:spPr>
          <a:xfrm>
            <a:off x="3855027" y="2878282"/>
            <a:ext cx="4140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0070C0"/>
                </a:solidFill>
              </a:rPr>
              <a:t>Jak temu zaradzić?</a:t>
            </a:r>
          </a:p>
        </p:txBody>
      </p:sp>
    </p:spTree>
    <p:extLst>
      <p:ext uri="{BB962C8B-B14F-4D97-AF65-F5344CB8AC3E}">
        <p14:creationId xmlns:p14="http://schemas.microsoft.com/office/powerpoint/2010/main" val="3237320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4C3CE4A-42B5-8435-FF10-3D8958B2E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41" t="19596" r="5568" b="7879"/>
          <a:stretch/>
        </p:blipFill>
        <p:spPr>
          <a:xfrm>
            <a:off x="661549" y="727364"/>
            <a:ext cx="7942124" cy="5260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az 15" descr="Obraz zawierający tekst, osoba&#10;&#10;Opis wygenerowany automatycznie">
            <a:extLst>
              <a:ext uri="{FF2B5EF4-FFF2-40B4-BE49-F238E27FC236}">
                <a16:creationId xmlns:a16="http://schemas.microsoft.com/office/drawing/2014/main" id="{67F55E6F-ECF9-414F-6B11-A8563E5DE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8177">
            <a:off x="6505235" y="694650"/>
            <a:ext cx="4196876" cy="53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40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C0517B0-EBB9-E5CC-D8DF-6E921B1F9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2" t="23030" r="5733" b="10708"/>
          <a:stretch/>
        </p:blipFill>
        <p:spPr>
          <a:xfrm>
            <a:off x="192848" y="633845"/>
            <a:ext cx="8499255" cy="53201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az 12" descr="Obraz zawierający osoba, mężczyzna&#10;&#10;Opis wygenerowany automatycznie">
            <a:extLst>
              <a:ext uri="{FF2B5EF4-FFF2-40B4-BE49-F238E27FC236}">
                <a16:creationId xmlns:a16="http://schemas.microsoft.com/office/drawing/2014/main" id="{02893855-9424-8AC6-EAFE-059ACFAC8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969">
            <a:off x="7917872" y="1038123"/>
            <a:ext cx="3545491" cy="52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55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CD3C561-18D3-F93B-5CAE-AF447EBB59E2}"/>
              </a:ext>
            </a:extLst>
          </p:cNvPr>
          <p:cNvSpPr txBox="1"/>
          <p:nvPr/>
        </p:nvSpPr>
        <p:spPr>
          <a:xfrm>
            <a:off x="1790564" y="133418"/>
            <a:ext cx="86108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/>
          </a:p>
          <a:p>
            <a:pPr algn="ctr"/>
            <a:r>
              <a:rPr lang="pl-PL" sz="2400" b="1" dirty="0"/>
              <a:t>Web of Science odnotowuje obecnie </a:t>
            </a:r>
            <a:r>
              <a:rPr lang="pl-PL" sz="2400" b="1" dirty="0">
                <a:solidFill>
                  <a:schemeClr val="accent1"/>
                </a:solidFill>
              </a:rPr>
              <a:t>65 milionów </a:t>
            </a:r>
            <a:r>
              <a:rPr lang="pl-PL" sz="2400" b="1" dirty="0" err="1">
                <a:solidFill>
                  <a:schemeClr val="accent1"/>
                </a:solidFill>
              </a:rPr>
              <a:t>cytowań</a:t>
            </a:r>
            <a:r>
              <a:rPr lang="pl-PL" sz="2400" b="1" dirty="0">
                <a:solidFill>
                  <a:schemeClr val="accent1"/>
                </a:solidFill>
              </a:rPr>
              <a:t> </a:t>
            </a:r>
            <a:r>
              <a:rPr lang="pl-PL" sz="2400" b="1" dirty="0"/>
              <a:t>rocznie </a:t>
            </a:r>
          </a:p>
          <a:p>
            <a:pPr algn="ctr"/>
            <a:r>
              <a:rPr lang="pl-PL" sz="2400" b="1" dirty="0"/>
              <a:t>(1 miliard od roku 1900)</a:t>
            </a:r>
          </a:p>
          <a:p>
            <a:endParaRPr lang="pl-PL" sz="2400" dirty="0"/>
          </a:p>
          <a:p>
            <a:endParaRPr lang="pl-PL" sz="2400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Obraz 4" descr="Obraz zawierający wewnątrz&#10;&#10;Opis wygenerowany automatycznie">
            <a:extLst>
              <a:ext uri="{FF2B5EF4-FFF2-40B4-BE49-F238E27FC236}">
                <a16:creationId xmlns:a16="http://schemas.microsoft.com/office/drawing/2014/main" id="{8563B4A2-5B41-7EAD-B54A-FCDF04AFB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0843"/>
            <a:ext cx="5393307" cy="3421379"/>
          </a:xfrm>
          <a:prstGeom prst="rect">
            <a:avLst/>
          </a:prstGeom>
        </p:spPr>
      </p:pic>
      <p:pic>
        <p:nvPicPr>
          <p:cNvPr id="9" name="Obraz 8" descr="Obraz zawierający tekst, computer, stół, wewnątrz&#10;&#10;Opis wygenerowany automatycznie">
            <a:extLst>
              <a:ext uri="{FF2B5EF4-FFF2-40B4-BE49-F238E27FC236}">
                <a16:creationId xmlns:a16="http://schemas.microsoft.com/office/drawing/2014/main" id="{B6E18ADC-CED1-0B11-DEAA-FAC7C4CFB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10" y="1900844"/>
            <a:ext cx="6187440" cy="342138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94B0DC1-056D-9F15-8738-A570C59E3843}"/>
              </a:ext>
            </a:extLst>
          </p:cNvPr>
          <p:cNvSpPr txBox="1"/>
          <p:nvPr/>
        </p:nvSpPr>
        <p:spPr>
          <a:xfrm>
            <a:off x="6678232" y="5493325"/>
            <a:ext cx="3795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</a:rPr>
              <a:t>Specjalizacja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7987450-F9CF-E53E-DCB4-C0389F61B680}"/>
              </a:ext>
            </a:extLst>
          </p:cNvPr>
          <p:cNvSpPr txBox="1"/>
          <p:nvPr/>
        </p:nvSpPr>
        <p:spPr>
          <a:xfrm>
            <a:off x="962959" y="5472463"/>
            <a:ext cx="4205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/>
              <a:t>Nadprodukcja</a:t>
            </a:r>
          </a:p>
        </p:txBody>
      </p:sp>
      <p:sp>
        <p:nvSpPr>
          <p:cNvPr id="4" name="Strzałka: w prawo 3">
            <a:extLst>
              <a:ext uri="{FF2B5EF4-FFF2-40B4-BE49-F238E27FC236}">
                <a16:creationId xmlns:a16="http://schemas.microsoft.com/office/drawing/2014/main" id="{22DC7EBE-AA1D-7087-C623-43705F3112D5}"/>
              </a:ext>
            </a:extLst>
          </p:cNvPr>
          <p:cNvSpPr/>
          <p:nvPr/>
        </p:nvSpPr>
        <p:spPr>
          <a:xfrm>
            <a:off x="5289056" y="5687287"/>
            <a:ext cx="1111403" cy="618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4620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biały, zamknąć&#10;&#10;Opis wygenerowany automatycznie">
            <a:extLst>
              <a:ext uri="{FF2B5EF4-FFF2-40B4-BE49-F238E27FC236}">
                <a16:creationId xmlns:a16="http://schemas.microsoft.com/office/drawing/2014/main" id="{AAC60CE2-728B-5B30-E09D-0F4C4667B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07ACC2A-7280-6F7B-5689-4973387E41FA}"/>
              </a:ext>
            </a:extLst>
          </p:cNvPr>
          <p:cNvSpPr txBox="1"/>
          <p:nvPr/>
        </p:nvSpPr>
        <p:spPr>
          <a:xfrm>
            <a:off x="3794312" y="394850"/>
            <a:ext cx="46033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/>
              <a:t>Popularyzacja</a:t>
            </a:r>
          </a:p>
        </p:txBody>
      </p:sp>
    </p:spTree>
    <p:extLst>
      <p:ext uri="{BB962C8B-B14F-4D97-AF65-F5344CB8AC3E}">
        <p14:creationId xmlns:p14="http://schemas.microsoft.com/office/powerpoint/2010/main" val="24932137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42DF7AB-00E9-3058-A3AC-602ABCED941E}"/>
              </a:ext>
            </a:extLst>
          </p:cNvPr>
          <p:cNvSpPr txBox="1"/>
          <p:nvPr/>
        </p:nvSpPr>
        <p:spPr>
          <a:xfrm rot="21009540">
            <a:off x="5349239" y="5113702"/>
            <a:ext cx="6050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/>
              <a:t>Popularyzacja jest niepoważna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BD2481F-451B-4454-6E76-3BF76EEFF983}"/>
              </a:ext>
            </a:extLst>
          </p:cNvPr>
          <p:cNvSpPr txBox="1"/>
          <p:nvPr/>
        </p:nvSpPr>
        <p:spPr>
          <a:xfrm rot="21317367">
            <a:off x="3387932" y="554141"/>
            <a:ext cx="8096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>
                <a:solidFill>
                  <a:schemeClr val="accent1"/>
                </a:solidFill>
              </a:rPr>
              <a:t>Popularyzacja nie jest częścią mojej pracy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A541C69-FC99-67BE-A947-66A9E4C866AD}"/>
              </a:ext>
            </a:extLst>
          </p:cNvPr>
          <p:cNvSpPr txBox="1"/>
          <p:nvPr/>
        </p:nvSpPr>
        <p:spPr>
          <a:xfrm rot="160072">
            <a:off x="602675" y="1893294"/>
            <a:ext cx="9471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/>
              <a:t>Tematu moich badań nie można spopularyzować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A4AF1ED-F750-8984-4E9E-B2496FAC1D01}"/>
              </a:ext>
            </a:extLst>
          </p:cNvPr>
          <p:cNvSpPr txBox="1"/>
          <p:nvPr/>
        </p:nvSpPr>
        <p:spPr>
          <a:xfrm rot="21429547">
            <a:off x="718216" y="3498125"/>
            <a:ext cx="10755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>
                <a:solidFill>
                  <a:srgbClr val="0070C0"/>
                </a:solidFill>
              </a:rPr>
              <a:t>Jako specjalista od nietoperzy nie mogę napisać książki </a:t>
            </a:r>
          </a:p>
          <a:p>
            <a:r>
              <a:rPr lang="pl-PL" sz="3600" b="1" dirty="0">
                <a:solidFill>
                  <a:srgbClr val="0070C0"/>
                </a:solidFill>
              </a:rPr>
              <a:t>popularnonaukowej o polskich ssakach</a:t>
            </a:r>
          </a:p>
        </p:txBody>
      </p:sp>
    </p:spTree>
    <p:extLst>
      <p:ext uri="{BB962C8B-B14F-4D97-AF65-F5344CB8AC3E}">
        <p14:creationId xmlns:p14="http://schemas.microsoft.com/office/powerpoint/2010/main" val="326656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6FE4181-14D6-236B-FF77-51960B0C73B9}"/>
              </a:ext>
            </a:extLst>
          </p:cNvPr>
          <p:cNvSpPr txBox="1"/>
          <p:nvPr/>
        </p:nvSpPr>
        <p:spPr>
          <a:xfrm>
            <a:off x="578428" y="3551969"/>
            <a:ext cx="68157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/>
              <a:t>Dostęp do danych</a:t>
            </a:r>
          </a:p>
          <a:p>
            <a:r>
              <a:rPr lang="pl-PL" sz="3600" b="1" dirty="0"/>
              <a:t>Dostęp do publikacji naukowych</a:t>
            </a:r>
          </a:p>
          <a:p>
            <a:r>
              <a:rPr lang="pl-PL" sz="3600" b="1" dirty="0"/>
              <a:t>Dostęp do wiedzy (</a:t>
            </a:r>
            <a:r>
              <a:rPr lang="pl-PL" sz="3600" b="1" dirty="0">
                <a:solidFill>
                  <a:srgbClr val="0070C0"/>
                </a:solidFill>
              </a:rPr>
              <a:t>szeroki i realny</a:t>
            </a:r>
            <a:r>
              <a:rPr lang="pl-PL" sz="3600" b="1" dirty="0"/>
              <a:t>)</a:t>
            </a:r>
          </a:p>
        </p:txBody>
      </p:sp>
      <p:pic>
        <p:nvPicPr>
          <p:cNvPr id="6" name="Obraz 5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8F69C346-3DDC-FD59-6160-2BE0E8D15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09" y="3241090"/>
            <a:ext cx="3371854" cy="3371854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DCD903DB-1F5F-522C-695F-C435EDB1F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758" y="245056"/>
            <a:ext cx="4319794" cy="2879863"/>
          </a:xfrm>
          <a:prstGeom prst="rect">
            <a:avLst/>
          </a:prstGeom>
        </p:spPr>
      </p:pic>
      <p:pic>
        <p:nvPicPr>
          <p:cNvPr id="13" name="Obraz 12" descr="Obraz zawierający tekst, wewnątrz, sprzęt elektroniczny, wyświetlanie&#10;&#10;Opis wygenerowany automatycznie">
            <a:extLst>
              <a:ext uri="{FF2B5EF4-FFF2-40B4-BE49-F238E27FC236}">
                <a16:creationId xmlns:a16="http://schemas.microsoft.com/office/drawing/2014/main" id="{D1738C42-FF72-B4B9-22BA-4DB249CF2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3" y="194844"/>
            <a:ext cx="5119758" cy="28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26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az 3" descr="Obraz zawierający osoba, wewnątrz, ściana, pomarańczowy&#10;&#10;Opis wygenerowany automatycznie">
            <a:extLst>
              <a:ext uri="{FF2B5EF4-FFF2-40B4-BE49-F238E27FC236}">
                <a16:creationId xmlns:a16="http://schemas.microsoft.com/office/drawing/2014/main" id="{D3A8C66B-999A-46A5-A9AD-D1E9221B2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1" r="-1" b="11378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6" name="Obraz 5" descr="Obraz zawierający osoba, wewnątrz, ściana&#10;&#10;Opis wygenerowany automatycznie">
            <a:extLst>
              <a:ext uri="{FF2B5EF4-FFF2-40B4-BE49-F238E27FC236}">
                <a16:creationId xmlns:a16="http://schemas.microsoft.com/office/drawing/2014/main" id="{46A91DB1-BA98-410E-99A1-2C0A6DD9A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3" r="-1" b="9776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46567BF-0081-437B-A229-33600F564EC4}"/>
              </a:ext>
            </a:extLst>
          </p:cNvPr>
          <p:cNvSpPr txBox="1"/>
          <p:nvPr/>
        </p:nvSpPr>
        <p:spPr>
          <a:xfrm>
            <a:off x="838199" y="1115219"/>
            <a:ext cx="685107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Dobra nauka, gwarancją dobrej dydaktyki</a:t>
            </a: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350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osoba, wewnątrz, grupa, tłum&#10;&#10;Opis wygenerowany automatycznie">
            <a:extLst>
              <a:ext uri="{FF2B5EF4-FFF2-40B4-BE49-F238E27FC236}">
                <a16:creationId xmlns:a16="http://schemas.microsoft.com/office/drawing/2014/main" id="{F7B15AA3-3E2E-CEE3-E904-FB5217DEF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 r="-2" b="2209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Obraz 5" descr="Obraz zawierający osoba, wewnątrz, grupa, osoby&#10;&#10;Opis wygenerowany automatycznie">
            <a:extLst>
              <a:ext uri="{FF2B5EF4-FFF2-40B4-BE49-F238E27FC236}">
                <a16:creationId xmlns:a16="http://schemas.microsoft.com/office/drawing/2014/main" id="{D570D4CA-A5C8-CFCF-EE9F-45F8D9421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72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458345E-DE9E-0975-D3ED-35118C43A3EF}"/>
              </a:ext>
            </a:extLst>
          </p:cNvPr>
          <p:cNvSpPr/>
          <p:nvPr/>
        </p:nvSpPr>
        <p:spPr>
          <a:xfrm>
            <a:off x="-96982" y="817418"/>
            <a:ext cx="5438566" cy="2205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E54AE0D-2C3F-B808-32A4-F02B210E1DAC}"/>
              </a:ext>
            </a:extLst>
          </p:cNvPr>
          <p:cNvSpPr txBox="1"/>
          <p:nvPr/>
        </p:nvSpPr>
        <p:spPr>
          <a:xfrm>
            <a:off x="627265" y="1152144"/>
            <a:ext cx="5347508" cy="3664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/>
              <a:t>Jeszcze</a:t>
            </a:r>
            <a:r>
              <a:rPr lang="en-US" sz="3600" b="1" dirty="0"/>
              <a:t> </a:t>
            </a:r>
            <a:r>
              <a:rPr lang="en-US" sz="3600" b="1" dirty="0" err="1"/>
              <a:t>nikt</a:t>
            </a:r>
            <a:r>
              <a:rPr lang="pl-PL" sz="3600" b="1" dirty="0"/>
              <a:t>,</a:t>
            </a:r>
            <a:r>
              <a:rPr lang="en-US" sz="3600" b="1" dirty="0"/>
              <a:t> </a:t>
            </a:r>
            <a:r>
              <a:rPr lang="en-US" sz="3600" b="1" dirty="0" err="1"/>
              <a:t>nigdy</a:t>
            </a:r>
            <a:r>
              <a:rPr lang="pl-PL" sz="3600" b="1" dirty="0"/>
              <a:t>,</a:t>
            </a:r>
            <a:r>
              <a:rPr lang="en-US" sz="3600" b="1" dirty="0"/>
              <a:t> </a:t>
            </a:r>
            <a:r>
              <a:rPr lang="en-US" sz="3600" b="1" dirty="0" err="1"/>
              <a:t>nikogo</a:t>
            </a:r>
            <a:r>
              <a:rPr lang="pl-PL" sz="3600" b="1" dirty="0"/>
              <a:t>,</a:t>
            </a:r>
            <a:r>
              <a:rPr lang="en-US" sz="3600" b="1" dirty="0"/>
              <a:t> </a:t>
            </a:r>
            <a:r>
              <a:rPr lang="en-US" sz="3600" b="1" dirty="0" err="1"/>
              <a:t>niczego</a:t>
            </a:r>
            <a:r>
              <a:rPr lang="en-US" sz="3600" b="1" dirty="0"/>
              <a:t> </a:t>
            </a:r>
            <a:r>
              <a:rPr lang="en-US" sz="3600" b="1" dirty="0" err="1"/>
              <a:t>nie</a:t>
            </a:r>
            <a:r>
              <a:rPr lang="en-US" sz="3600" b="1" dirty="0"/>
              <a:t> </a:t>
            </a:r>
            <a:r>
              <a:rPr lang="en-US" sz="3600" b="1" dirty="0" err="1"/>
              <a:t>nauczył</a:t>
            </a:r>
            <a:endParaRPr lang="pl-PL" sz="36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chemeClr val="accent1"/>
                </a:solidFill>
              </a:rPr>
              <a:t>cz</a:t>
            </a:r>
            <a:r>
              <a:rPr lang="pl-PL" sz="3600" b="1" dirty="0">
                <a:solidFill>
                  <a:schemeClr val="accent1"/>
                </a:solidFill>
              </a:rPr>
              <a:t>y</a:t>
            </a:r>
            <a:r>
              <a:rPr lang="en-US" sz="3600" b="1" dirty="0">
                <a:solidFill>
                  <a:schemeClr val="accent1"/>
                </a:solidFill>
              </a:rPr>
              <a:t>li </a:t>
            </a:r>
            <a:r>
              <a:rPr lang="en-US" sz="3600" b="1" dirty="0" err="1">
                <a:solidFill>
                  <a:schemeClr val="accent1"/>
                </a:solidFill>
              </a:rPr>
              <a:t>kilka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słów</a:t>
            </a:r>
            <a:r>
              <a:rPr lang="en-US" sz="3600" b="1" dirty="0">
                <a:solidFill>
                  <a:schemeClr val="accent1"/>
                </a:solidFill>
              </a:rPr>
              <a:t> o </a:t>
            </a:r>
            <a:r>
              <a:rPr lang="en-US" sz="3600" b="1" dirty="0" err="1">
                <a:solidFill>
                  <a:schemeClr val="accent1"/>
                </a:solidFill>
              </a:rPr>
              <a:t>studiowaniu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96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C9E2569A-60DB-5DF9-C20F-DCF96049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2" y="1851793"/>
            <a:ext cx="6815073" cy="4552469"/>
          </a:xfrm>
          <a:prstGeom prst="rect">
            <a:avLst/>
          </a:prstGeom>
        </p:spPr>
      </p:pic>
      <p:pic>
        <p:nvPicPr>
          <p:cNvPr id="6" name="Obraz 5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885AB43C-E1D6-AC71-3072-404E83C6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8985">
            <a:off x="7766002" y="664494"/>
            <a:ext cx="3507077" cy="563236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F71B140-DE53-34BA-1792-BAA9FE0866EE}"/>
              </a:ext>
            </a:extLst>
          </p:cNvPr>
          <p:cNvSpPr txBox="1"/>
          <p:nvPr/>
        </p:nvSpPr>
        <p:spPr>
          <a:xfrm>
            <a:off x="1094509" y="309711"/>
            <a:ext cx="6225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/>
              <a:t>„Słowacki wielkim poetą był” </a:t>
            </a:r>
          </a:p>
          <a:p>
            <a:r>
              <a:rPr lang="pl-PL" sz="3600" b="1" dirty="0">
                <a:solidFill>
                  <a:srgbClr val="0070C0"/>
                </a:solidFill>
              </a:rPr>
              <a:t>czyli kilka słów o wiarygodności</a:t>
            </a:r>
          </a:p>
        </p:txBody>
      </p:sp>
    </p:spTree>
    <p:extLst>
      <p:ext uri="{BB962C8B-B14F-4D97-AF65-F5344CB8AC3E}">
        <p14:creationId xmlns:p14="http://schemas.microsoft.com/office/powerpoint/2010/main" val="22859423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7CB2FFF-7D53-9BFE-8CF3-CBEB14FC5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09" t="19192" r="12727" b="10505"/>
          <a:stretch/>
        </p:blipFill>
        <p:spPr>
          <a:xfrm>
            <a:off x="4680095" y="1724891"/>
            <a:ext cx="6871855" cy="4821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194D235-963D-2C3B-F648-EFB89EF0FA0D}"/>
              </a:ext>
            </a:extLst>
          </p:cNvPr>
          <p:cNvSpPr txBox="1"/>
          <p:nvPr/>
        </p:nvSpPr>
        <p:spPr>
          <a:xfrm>
            <a:off x="1787237" y="311727"/>
            <a:ext cx="8883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/>
              <a:t>Otwartość oznacza także chęć wprowadzenia </a:t>
            </a:r>
          </a:p>
          <a:p>
            <a:pPr algn="ctr"/>
            <a:r>
              <a:rPr lang="pl-PL" sz="3600" b="1" dirty="0"/>
              <a:t>w świat naukowy</a:t>
            </a:r>
          </a:p>
        </p:txBody>
      </p:sp>
      <p:pic>
        <p:nvPicPr>
          <p:cNvPr id="4" name="Obraz 3" descr="Obraz zawierający osoba, zewnętrzne&#10;&#10;Opis wygenerowany automatycznie">
            <a:extLst>
              <a:ext uri="{FF2B5EF4-FFF2-40B4-BE49-F238E27FC236}">
                <a16:creationId xmlns:a16="http://schemas.microsoft.com/office/drawing/2014/main" id="{47CFA588-219F-B6F7-0219-1DAC4932E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8" y="1714500"/>
            <a:ext cx="3958262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64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E09BF845-7CAD-24F3-F215-2FE2C1701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1" y="457512"/>
            <a:ext cx="3703356" cy="33112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9159E32-2E0D-3968-B382-511D85E3C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54" t="21212" r="8807" b="11313"/>
          <a:stretch/>
        </p:blipFill>
        <p:spPr>
          <a:xfrm>
            <a:off x="4704485" y="930609"/>
            <a:ext cx="7405163" cy="4627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az 6" descr="Obraz zawierający owad, różowy&#10;&#10;Opis wygenerowany automatycznie">
            <a:extLst>
              <a:ext uri="{FF2B5EF4-FFF2-40B4-BE49-F238E27FC236}">
                <a16:creationId xmlns:a16="http://schemas.microsoft.com/office/drawing/2014/main" id="{E40EA06D-04AA-C568-E388-721376A44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9" y="4070646"/>
            <a:ext cx="3901440" cy="2599944"/>
          </a:xfrm>
          <a:prstGeom prst="rect">
            <a:avLst/>
          </a:prstGeom>
        </p:spPr>
      </p:pic>
      <p:pic>
        <p:nvPicPr>
          <p:cNvPr id="9" name="Obraz 8" descr="Obraz zawierający ławka, trawa, zewnętrzne, kwiat&#10;&#10;Opis wygenerowany automatycznie">
            <a:extLst>
              <a:ext uri="{FF2B5EF4-FFF2-40B4-BE49-F238E27FC236}">
                <a16:creationId xmlns:a16="http://schemas.microsoft.com/office/drawing/2014/main" id="{74F3ED93-994B-5619-4FAC-CCC245477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57" y="3294653"/>
            <a:ext cx="5143500" cy="3429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3B3193D-825E-9A5E-6EFB-14BD054572AA}"/>
              </a:ext>
            </a:extLst>
          </p:cNvPr>
          <p:cNvSpPr txBox="1"/>
          <p:nvPr/>
        </p:nvSpPr>
        <p:spPr>
          <a:xfrm>
            <a:off x="4286423" y="134347"/>
            <a:ext cx="2974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/>
              <a:t>Citizen science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3054600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BB201C3-FFAC-7B8A-30C8-4E78A3EB2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t="3637" r="28030" b="12525"/>
          <a:stretch/>
        </p:blipFill>
        <p:spPr>
          <a:xfrm>
            <a:off x="1691987" y="429491"/>
            <a:ext cx="3870004" cy="5840186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B12BE1F2-940A-936B-B513-7939A907A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58" y="429491"/>
            <a:ext cx="4251955" cy="58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85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FAEE906-A625-2518-901D-1D04AD0EBDB8}"/>
              </a:ext>
            </a:extLst>
          </p:cNvPr>
          <p:cNvSpPr txBox="1"/>
          <p:nvPr/>
        </p:nvSpPr>
        <p:spPr>
          <a:xfrm>
            <a:off x="1284371" y="212892"/>
            <a:ext cx="98977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/>
              <a:t>Popularyzacja wpisana w proces dydaktyczny </a:t>
            </a:r>
          </a:p>
          <a:p>
            <a:pPr algn="ctr"/>
            <a:r>
              <a:rPr lang="pl-PL" sz="4000" b="1" dirty="0"/>
              <a:t>i formułę otwartości naukowej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F464956-7BB9-E800-51CA-1A9C87BC40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2221" r="3132" b="2829"/>
          <a:stretch/>
        </p:blipFill>
        <p:spPr>
          <a:xfrm rot="20651443">
            <a:off x="846299" y="1902593"/>
            <a:ext cx="3302839" cy="44226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05CE588-5F36-91EF-F097-FCC5B2F0B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85" t="18385" r="22387" b="8484"/>
          <a:stretch/>
        </p:blipFill>
        <p:spPr>
          <a:xfrm rot="512369">
            <a:off x="7153610" y="1980414"/>
            <a:ext cx="4423635" cy="3988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81FFE15-28B1-F52C-2315-E1011D853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68" y="3499411"/>
            <a:ext cx="1382045" cy="13820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38B8563-8C02-3477-7707-70D67A279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68" y="5123900"/>
            <a:ext cx="1417409" cy="1373892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E3AB224B-AE8E-9A74-B907-2B13EB5C2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91" y="1674086"/>
            <a:ext cx="2528233" cy="899533"/>
          </a:xfrm>
          <a:prstGeom prst="rect">
            <a:avLst/>
          </a:prstGeom>
        </p:spPr>
      </p:pic>
      <p:pic>
        <p:nvPicPr>
          <p:cNvPr id="14" name="Obraz 13" descr="Obraz zawierający tekst, clipart&#10;&#10;Opis wygenerowany automatycznie">
            <a:extLst>
              <a:ext uri="{FF2B5EF4-FFF2-40B4-BE49-F238E27FC236}">
                <a16:creationId xmlns:a16="http://schemas.microsoft.com/office/drawing/2014/main" id="{922027EA-D37F-43F4-6253-3F7FA564A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28" y="2711374"/>
            <a:ext cx="2435357" cy="54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36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32E10C6-D759-1F88-5299-E3E23F64C2C1}"/>
              </a:ext>
            </a:extLst>
          </p:cNvPr>
          <p:cNvSpPr txBox="1"/>
          <p:nvPr/>
        </p:nvSpPr>
        <p:spPr>
          <a:xfrm>
            <a:off x="1878691" y="2857500"/>
            <a:ext cx="8434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chemeClr val="accent1"/>
                </a:solidFill>
              </a:rPr>
              <a:t>Jak to jest z tą popularyzacją w Polsce?</a:t>
            </a:r>
          </a:p>
        </p:txBody>
      </p:sp>
    </p:spTree>
    <p:extLst>
      <p:ext uri="{BB962C8B-B14F-4D97-AF65-F5344CB8AC3E}">
        <p14:creationId xmlns:p14="http://schemas.microsoft.com/office/powerpoint/2010/main" val="2101120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939A4FE-0F89-5327-9CDF-0A5505311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5" t="19385" r="4489" b="8347"/>
          <a:stretch/>
        </p:blipFill>
        <p:spPr>
          <a:xfrm>
            <a:off x="540328" y="530602"/>
            <a:ext cx="11243616" cy="573511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88692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astawa stołowa, naczynia, talerz&#10;&#10;Opis wygenerowany automatycznie">
            <a:extLst>
              <a:ext uri="{FF2B5EF4-FFF2-40B4-BE49-F238E27FC236}">
                <a16:creationId xmlns:a16="http://schemas.microsoft.com/office/drawing/2014/main" id="{9145152E-F62C-E42F-44FD-6B24F86C0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88" y="448106"/>
            <a:ext cx="4060082" cy="16957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0CFF7DF-9FAD-5DC8-B034-B46E7D841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35" t="19192" r="28354" b="7071"/>
          <a:stretch/>
        </p:blipFill>
        <p:spPr>
          <a:xfrm>
            <a:off x="6625936" y="157162"/>
            <a:ext cx="5375564" cy="505690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A18BAF3-ABF7-8B03-E4B1-DD512B5749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87" t="19880" r="22727" b="9092"/>
          <a:stretch/>
        </p:blipFill>
        <p:spPr>
          <a:xfrm>
            <a:off x="346364" y="2685615"/>
            <a:ext cx="4661023" cy="392994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2C692BB-2C9B-5A4C-9510-836A817554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69" t="19880" r="21590" b="27273"/>
          <a:stretch/>
        </p:blipFill>
        <p:spPr>
          <a:xfrm>
            <a:off x="5460037" y="2685615"/>
            <a:ext cx="5994206" cy="392994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150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 descr="Obraz zawierający tekst, wewnątrz, sprzęt elektroniczny, wyświetlanie&#10;&#10;Opis wygenerowany automatycznie">
            <a:extLst>
              <a:ext uri="{FF2B5EF4-FFF2-40B4-BE49-F238E27FC236}">
                <a16:creationId xmlns:a16="http://schemas.microsoft.com/office/drawing/2014/main" id="{F5DA6F37-F2A6-62A0-9514-54A95ED64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0"/>
          <a:stretch/>
        </p:blipFill>
        <p:spPr>
          <a:xfrm>
            <a:off x="2921194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290B2DD-C857-493F-0907-0D7FE3630CC0}"/>
              </a:ext>
            </a:extLst>
          </p:cNvPr>
          <p:cNvSpPr txBox="1"/>
          <p:nvPr/>
        </p:nvSpPr>
        <p:spPr>
          <a:xfrm>
            <a:off x="194481" y="258886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/>
              <a:t>Dostęp do danych</a:t>
            </a:r>
          </a:p>
        </p:txBody>
      </p:sp>
    </p:spTree>
    <p:extLst>
      <p:ext uri="{BB962C8B-B14F-4D97-AF65-F5344CB8AC3E}">
        <p14:creationId xmlns:p14="http://schemas.microsoft.com/office/powerpoint/2010/main" val="15967038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F7924DF-CE84-6FFE-39EB-72EAB866F6CB}"/>
              </a:ext>
            </a:extLst>
          </p:cNvPr>
          <p:cNvSpPr txBox="1"/>
          <p:nvPr/>
        </p:nvSpPr>
        <p:spPr>
          <a:xfrm>
            <a:off x="5704609" y="3557603"/>
            <a:ext cx="5674508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/>
              <a:t>Na </a:t>
            </a:r>
            <a:r>
              <a:rPr lang="en-US" sz="2800" b="1" dirty="0">
                <a:solidFill>
                  <a:schemeClr val="accent1"/>
                </a:solidFill>
              </a:rPr>
              <a:t>20</a:t>
            </a:r>
            <a:r>
              <a:rPr lang="en-US" sz="2800" b="1" dirty="0"/>
              <a:t> </a:t>
            </a:r>
            <a:r>
              <a:rPr lang="en-US" sz="2800" b="1" dirty="0" err="1"/>
              <a:t>książek</a:t>
            </a:r>
            <a:r>
              <a:rPr lang="pl-PL" sz="2800" b="1" dirty="0"/>
              <a:t> spośród dostępnych obecnie w sprzedaży tylko </a:t>
            </a:r>
            <a:r>
              <a:rPr lang="en-US" sz="2800" b="1" dirty="0">
                <a:solidFill>
                  <a:schemeClr val="accent1"/>
                </a:solidFill>
              </a:rPr>
              <a:t>1</a:t>
            </a:r>
            <a:r>
              <a:rPr lang="en-US" sz="2800" b="1" dirty="0"/>
              <a:t> </a:t>
            </a:r>
            <a:r>
              <a:rPr lang="pl-PL" sz="2800" b="1" dirty="0"/>
              <a:t>jest </a:t>
            </a:r>
            <a:r>
              <a:rPr lang="en-US" sz="2800" b="1" dirty="0" err="1"/>
              <a:t>polskiego</a:t>
            </a:r>
            <a:r>
              <a:rPr lang="en-US" sz="2800" b="1" dirty="0"/>
              <a:t> </a:t>
            </a:r>
            <a:r>
              <a:rPr lang="en-US" sz="2800" b="1" dirty="0" err="1"/>
              <a:t>autora</a:t>
            </a:r>
            <a:endParaRPr lang="en-US" sz="2800" b="1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D5F55307-265C-599F-DBD4-9BFA58ED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4" y="1477697"/>
            <a:ext cx="4935595" cy="1011797"/>
          </a:xfrm>
          <a:prstGeom prst="rect">
            <a:avLst/>
          </a:prstGeom>
        </p:spPr>
      </p:pic>
      <p:pic>
        <p:nvPicPr>
          <p:cNvPr id="13" name="Obraz 12" descr="Obraz zawierający lustro, koszykówka, lampa, stół&#10;&#10;Opis wygenerowany automatycznie">
            <a:extLst>
              <a:ext uri="{FF2B5EF4-FFF2-40B4-BE49-F238E27FC236}">
                <a16:creationId xmlns:a16="http://schemas.microsoft.com/office/drawing/2014/main" id="{F483E4EF-9BF4-CB30-C56F-C951A9497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84" y="3429000"/>
            <a:ext cx="3333307" cy="1999984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CB25A34-5D37-444F-8B6F-1A84F5FB605E}"/>
              </a:ext>
            </a:extLst>
          </p:cNvPr>
          <p:cNvSpPr txBox="1"/>
          <p:nvPr/>
        </p:nvSpPr>
        <p:spPr>
          <a:xfrm>
            <a:off x="5281651" y="1480880"/>
            <a:ext cx="6753714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Na </a:t>
            </a:r>
            <a:r>
              <a:rPr lang="en-US" sz="2800" b="1" dirty="0">
                <a:solidFill>
                  <a:schemeClr val="accent1"/>
                </a:solidFill>
              </a:rPr>
              <a:t>181</a:t>
            </a:r>
            <a:r>
              <a:rPr lang="en-US" sz="2800" b="1" dirty="0"/>
              <a:t> </a:t>
            </a:r>
            <a:r>
              <a:rPr lang="en-US" sz="2800" b="1" dirty="0" err="1"/>
              <a:t>książek</a:t>
            </a:r>
            <a:r>
              <a:rPr lang="en-US" sz="2800" b="1" dirty="0"/>
              <a:t> z </a:t>
            </a:r>
            <a:r>
              <a:rPr lang="en-US" sz="2800" b="1" dirty="0" err="1"/>
              <a:t>serii</a:t>
            </a:r>
            <a:r>
              <a:rPr lang="en-US" sz="2800" b="1" dirty="0"/>
              <a:t> </a:t>
            </a:r>
            <a:endParaRPr lang="pl-PL" sz="2800" b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/>
              <a:t>„</a:t>
            </a:r>
            <a:r>
              <a:rPr lang="en-US" sz="2800" b="1" dirty="0"/>
              <a:t>Na </a:t>
            </a:r>
            <a:r>
              <a:rPr lang="en-US" sz="2800" b="1" dirty="0" err="1"/>
              <a:t>ścieżkach</a:t>
            </a:r>
            <a:r>
              <a:rPr lang="en-US" sz="2800" b="1" dirty="0"/>
              <a:t> </a:t>
            </a:r>
            <a:r>
              <a:rPr lang="en-US" sz="2800" b="1" dirty="0" err="1"/>
              <a:t>nauki</a:t>
            </a:r>
            <a:r>
              <a:rPr lang="pl-PL" sz="2800" b="1" dirty="0"/>
              <a:t>”</a:t>
            </a:r>
            <a:r>
              <a:rPr lang="en-US" sz="2800" b="1" dirty="0"/>
              <a:t> </a:t>
            </a:r>
            <a:endParaRPr lang="pl-PL" sz="2800" b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</a:rPr>
              <a:t>12 </a:t>
            </a:r>
            <a:r>
              <a:rPr lang="en-US" sz="2800" b="1" dirty="0"/>
              <a:t>ma </a:t>
            </a:r>
            <a:r>
              <a:rPr lang="en-US" sz="2800" b="1" dirty="0" err="1"/>
              <a:t>autor</a:t>
            </a:r>
            <a:r>
              <a:rPr lang="pl-PL" sz="2800" b="1" dirty="0"/>
              <a:t>ó</a:t>
            </a:r>
            <a:r>
              <a:rPr lang="en-US" sz="2800" b="1" dirty="0"/>
              <a:t>w</a:t>
            </a:r>
            <a:r>
              <a:rPr lang="pl-PL" sz="2800" b="1" dirty="0"/>
              <a:t> z Polski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787656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F620FD9-5A17-4A65-B166-3E0EE820E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584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84F02FAD-10F5-4D80-993C-B851BF049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1" y="484632"/>
            <a:ext cx="512559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mężczyzna, osoba&#10;&#10;Opis wygenerowany automatycznie">
            <a:extLst>
              <a:ext uri="{FF2B5EF4-FFF2-40B4-BE49-F238E27FC236}">
                <a16:creationId xmlns:a16="http://schemas.microsoft.com/office/drawing/2014/main" id="{F575447E-5A37-2F39-C84A-845BAADCC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38164"/>
          <a:stretch/>
        </p:blipFill>
        <p:spPr>
          <a:xfrm>
            <a:off x="804672" y="803050"/>
            <a:ext cx="2170252" cy="1838269"/>
          </a:xfrm>
          <a:prstGeom prst="rect">
            <a:avLst/>
          </a:prstGeom>
        </p:spPr>
      </p:pic>
      <p:pic>
        <p:nvPicPr>
          <p:cNvPr id="8" name="Obraz 7" descr="Obraz zawierający osoba, wewnątrz, mężczyzna&#10;&#10;Opis wygenerowany automatycznie">
            <a:extLst>
              <a:ext uri="{FF2B5EF4-FFF2-40B4-BE49-F238E27FC236}">
                <a16:creationId xmlns:a16="http://schemas.microsoft.com/office/drawing/2014/main" id="{15CBB65E-AA2B-B31F-E7BB-7935C8770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172"/>
          <a:stretch/>
        </p:blipFill>
        <p:spPr>
          <a:xfrm>
            <a:off x="3135793" y="803050"/>
            <a:ext cx="2166243" cy="1838269"/>
          </a:xfrm>
          <a:prstGeom prst="rect">
            <a:avLst/>
          </a:prstGeom>
        </p:spPr>
      </p:pic>
      <p:pic>
        <p:nvPicPr>
          <p:cNvPr id="6" name="Obraz 5" descr="Obraz zawierający osoba, ściana, wewnątrz&#10;&#10;Opis wygenerowany automatycznie">
            <a:extLst>
              <a:ext uri="{FF2B5EF4-FFF2-40B4-BE49-F238E27FC236}">
                <a16:creationId xmlns:a16="http://schemas.microsoft.com/office/drawing/2014/main" id="{8EB075EC-7C79-3D6F-B4E1-8B8B084FF9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34"/>
          <a:stretch/>
        </p:blipFill>
        <p:spPr>
          <a:xfrm>
            <a:off x="804672" y="2795222"/>
            <a:ext cx="4511508" cy="3112797"/>
          </a:xfrm>
          <a:prstGeom prst="rect">
            <a:avLst/>
          </a:prstGeom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ECDC35C-6186-5EAC-B901-193F99A6E660}"/>
              </a:ext>
            </a:extLst>
          </p:cNvPr>
          <p:cNvSpPr txBox="1"/>
          <p:nvPr/>
        </p:nvSpPr>
        <p:spPr>
          <a:xfrm>
            <a:off x="7038630" y="1461515"/>
            <a:ext cx="5053203" cy="378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/>
              <a:t>Mark </a:t>
            </a:r>
            <a:r>
              <a:rPr lang="en-US" sz="4400" b="1" dirty="0" err="1"/>
              <a:t>Miodownik</a:t>
            </a:r>
            <a:endParaRPr lang="pl-PL" sz="4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pl-PL" sz="4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/>
              <a:t>Edward </a:t>
            </a:r>
            <a:r>
              <a:rPr lang="pl-PL" sz="4400" b="1" dirty="0"/>
              <a:t>O</a:t>
            </a:r>
            <a:r>
              <a:rPr lang="en-US" sz="4400" b="1" dirty="0"/>
              <a:t> Wilson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/>
              <a:t>Svante </a:t>
            </a:r>
            <a:r>
              <a:rPr lang="en-US" sz="4400" b="1" dirty="0" err="1"/>
              <a:t>Pääb</a:t>
            </a:r>
            <a:r>
              <a:rPr lang="pl-PL" sz="4400" b="1" dirty="0"/>
              <a:t>o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7307799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FD19355-799F-7C54-A445-CC3E2B7D3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2923" cy="343622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8B5EC4D-D63B-09F2-038F-8328E6D434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11965" r="11667" b="11965"/>
          <a:stretch/>
        </p:blipFill>
        <p:spPr>
          <a:xfrm>
            <a:off x="2322923" y="-17582"/>
            <a:ext cx="2574531" cy="3474522"/>
          </a:xfrm>
          <a:prstGeom prst="rect">
            <a:avLst/>
          </a:prstGeom>
        </p:spPr>
      </p:pic>
      <p:pic>
        <p:nvPicPr>
          <p:cNvPr id="4" name="Obraz 3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B03A16AC-58CA-66D2-D5BF-D3ED5D4BF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/>
          <a:stretch/>
        </p:blipFill>
        <p:spPr>
          <a:xfrm>
            <a:off x="4861189" y="-17582"/>
            <a:ext cx="2547348" cy="34745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E364EB4-568B-32CC-0C3B-BD69347B3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82" y="-17582"/>
            <a:ext cx="2438834" cy="3429000"/>
          </a:xfrm>
          <a:prstGeom prst="rect">
            <a:avLst/>
          </a:prstGeom>
        </p:spPr>
      </p:pic>
      <p:pic>
        <p:nvPicPr>
          <p:cNvPr id="9" name="Obraz 8" descr="Obraz zawierający tekst, paragon&#10;&#10;Opis wygenerowany automatycznie">
            <a:extLst>
              <a:ext uri="{FF2B5EF4-FFF2-40B4-BE49-F238E27FC236}">
                <a16:creationId xmlns:a16="http://schemas.microsoft.com/office/drawing/2014/main" id="{4B4F8B3C-A905-9172-C5B2-711EFB0B6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54" y="0"/>
            <a:ext cx="2559339" cy="344658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5024A9E-FDEF-F0D0-D048-D14D9D63B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8642"/>
            <a:ext cx="2409949" cy="3490058"/>
          </a:xfrm>
          <a:prstGeom prst="rect">
            <a:avLst/>
          </a:prstGeom>
        </p:spPr>
      </p:pic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FFBE088-D993-59AD-EDE9-140E716A72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49" y="3418642"/>
            <a:ext cx="2232900" cy="343935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20A1A4A-9563-974C-E421-3180A2789E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64" y="3411418"/>
            <a:ext cx="2426394" cy="344658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26EF361-AC74-474B-1E5A-FE189DB2A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28" y="3395880"/>
            <a:ext cx="2545296" cy="3490059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2E3E5ECF-E66E-8405-2383-8455E1CE6C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24" y="3395881"/>
            <a:ext cx="2597976" cy="34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812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5262919-F78D-4FC9-EB2E-DB1E4D86A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802242"/>
            <a:ext cx="3138055" cy="4544492"/>
          </a:xfrm>
          <a:prstGeom prst="rect">
            <a:avLst/>
          </a:prstGeom>
        </p:spPr>
      </p:pic>
      <p:pic>
        <p:nvPicPr>
          <p:cNvPr id="3" name="Obraz 2" descr="Obraz zawierający osoba, ściana, wewnątrz&#10;&#10;Opis wygenerowany automatycznie">
            <a:extLst>
              <a:ext uri="{FF2B5EF4-FFF2-40B4-BE49-F238E27FC236}">
                <a16:creationId xmlns:a16="http://schemas.microsoft.com/office/drawing/2014/main" id="{2BE8536C-4B09-4749-50FC-6D8A359E2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34"/>
          <a:stretch/>
        </p:blipFill>
        <p:spPr>
          <a:xfrm>
            <a:off x="4998028" y="1979830"/>
            <a:ext cx="6071754" cy="4189317"/>
          </a:xfrm>
          <a:prstGeom prst="rect">
            <a:avLst/>
          </a:prstGeom>
          <a:effectLst/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768850F-A188-5AA8-4C41-D80632771D37}"/>
              </a:ext>
            </a:extLst>
          </p:cNvPr>
          <p:cNvSpPr txBox="1"/>
          <p:nvPr/>
        </p:nvSpPr>
        <p:spPr>
          <a:xfrm>
            <a:off x="2202872" y="314128"/>
            <a:ext cx="81315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/>
              <a:t>Otwarta nauka widziana </a:t>
            </a:r>
            <a:r>
              <a:rPr lang="pl-PL" sz="4000" b="1" dirty="0">
                <a:solidFill>
                  <a:srgbClr val="0070C0"/>
                </a:solidFill>
              </a:rPr>
              <a:t>„od kuchni” </a:t>
            </a:r>
          </a:p>
          <a:p>
            <a:pPr algn="ctr"/>
            <a:r>
              <a:rPr lang="pl-PL" sz="4000" b="1" dirty="0"/>
              <a:t>staje się bardziej otwarta</a:t>
            </a:r>
          </a:p>
        </p:txBody>
      </p:sp>
    </p:spTree>
    <p:extLst>
      <p:ext uri="{BB962C8B-B14F-4D97-AF65-F5344CB8AC3E}">
        <p14:creationId xmlns:p14="http://schemas.microsoft.com/office/powerpoint/2010/main" val="41815492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309521D-C09E-5F93-4EBB-031BD827A7FE}"/>
              </a:ext>
            </a:extLst>
          </p:cNvPr>
          <p:cNvSpPr txBox="1"/>
          <p:nvPr/>
        </p:nvSpPr>
        <p:spPr>
          <a:xfrm>
            <a:off x="682337" y="1720840"/>
            <a:ext cx="5793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Promocja nauki często </a:t>
            </a:r>
          </a:p>
          <a:p>
            <a:r>
              <a:rPr lang="pl-PL" sz="3600" b="1" dirty="0"/>
              <a:t>nie jest popularyzacją</a:t>
            </a:r>
          </a:p>
          <a:p>
            <a:endParaRPr lang="pl-PL" sz="3600" b="1" dirty="0"/>
          </a:p>
          <a:p>
            <a:endParaRPr lang="pl-PL" sz="3600" b="1" dirty="0"/>
          </a:p>
          <a:p>
            <a:r>
              <a:rPr lang="pl-PL" sz="3600" b="1" dirty="0"/>
              <a:t>Popularyzacja zawsze jest </a:t>
            </a:r>
          </a:p>
          <a:p>
            <a:r>
              <a:rPr lang="pl-PL" sz="3600" b="1" dirty="0"/>
              <a:t>promocją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0560E4-02F3-BBFA-8072-AC7D3F7A5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4382"/>
            <a:ext cx="5793239" cy="63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908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2DA2CEB-04A5-28F5-8127-DC59FB9AC24C}"/>
              </a:ext>
            </a:extLst>
          </p:cNvPr>
          <p:cNvSpPr txBox="1"/>
          <p:nvPr/>
        </p:nvSpPr>
        <p:spPr>
          <a:xfrm>
            <a:off x="3160036" y="243320"/>
            <a:ext cx="5871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/>
              <a:t>Czy można się nauczyć </a:t>
            </a:r>
          </a:p>
          <a:p>
            <a:pPr algn="ctr"/>
            <a:r>
              <a:rPr lang="pl-PL" sz="4000" b="1" dirty="0"/>
              <a:t>otwartości i popularyzacji?</a:t>
            </a:r>
          </a:p>
        </p:txBody>
      </p:sp>
      <p:pic>
        <p:nvPicPr>
          <p:cNvPr id="4" name="Obraz 3" descr="Obraz zawierający tekst, książka, wewnątrz, stół&#10;&#10;Opis wygenerowany automatycznie">
            <a:extLst>
              <a:ext uri="{FF2B5EF4-FFF2-40B4-BE49-F238E27FC236}">
                <a16:creationId xmlns:a16="http://schemas.microsoft.com/office/drawing/2014/main" id="{5635D129-B7F2-DBF8-FE13-9549B09DA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1735455"/>
            <a:ext cx="7524749" cy="49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154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A17F784-28A6-DB14-AF8D-CD6DB3253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7" r="424" b="346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B3ED33A-41DA-76E8-9EA2-CEAA6CBEADC6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Metody popularyzacji pokazują naszą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osobowość i zainteresowania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D6D2C22-BBE4-CBA8-2A90-17DEC675D6E3}"/>
              </a:ext>
            </a:extLst>
          </p:cNvPr>
          <p:cNvSpPr/>
          <p:nvPr/>
        </p:nvSpPr>
        <p:spPr>
          <a:xfrm>
            <a:off x="292608" y="-475488"/>
            <a:ext cx="1426464" cy="1377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233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E6100FB1-BAA8-EC04-99E3-E1BB231CA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3063"/>
            <a:ext cx="116586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39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E264669-4FD9-EC1B-9512-24D2A350A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34" y="2432457"/>
            <a:ext cx="5784142" cy="258220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63F1FA9-D31C-C4C6-84CB-C8D7DC0106E9}"/>
              </a:ext>
            </a:extLst>
          </p:cNvPr>
          <p:cNvSpPr txBox="1"/>
          <p:nvPr/>
        </p:nvSpPr>
        <p:spPr>
          <a:xfrm>
            <a:off x="2887058" y="810780"/>
            <a:ext cx="6101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Instytut Kreatywnej Biologii</a:t>
            </a:r>
          </a:p>
        </p:txBody>
      </p:sp>
    </p:spTree>
    <p:extLst>
      <p:ext uri="{BB962C8B-B14F-4D97-AF65-F5344CB8AC3E}">
        <p14:creationId xmlns:p14="http://schemas.microsoft.com/office/powerpoint/2010/main" val="11755883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CB5EF2B-C3CD-1588-EB51-77B328DD3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1" y="2062195"/>
            <a:ext cx="3856769" cy="2967904"/>
          </a:xfrm>
          <a:prstGeom prst="rect">
            <a:avLst/>
          </a:prstGeom>
        </p:spPr>
      </p:pic>
      <p:pic>
        <p:nvPicPr>
          <p:cNvPr id="5" name="Obraz 4" descr="Obraz zawierający tekst, clipart&#10;&#10;Opis wygenerowany automatycznie">
            <a:extLst>
              <a:ext uri="{FF2B5EF4-FFF2-40B4-BE49-F238E27FC236}">
                <a16:creationId xmlns:a16="http://schemas.microsoft.com/office/drawing/2014/main" id="{61DC7A66-0025-BB2D-3BA9-515014241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723" y="2783532"/>
            <a:ext cx="4255686" cy="152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85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58CE8EC-4A92-2991-AAC3-E3E71AD1CF1F}"/>
              </a:ext>
            </a:extLst>
          </p:cNvPr>
          <p:cNvSpPr txBox="1"/>
          <p:nvPr/>
        </p:nvSpPr>
        <p:spPr>
          <a:xfrm>
            <a:off x="1589490" y="746986"/>
            <a:ext cx="847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/>
              <a:t>Poziom pojedynczego artykułu lub projektu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6F58D9A-8B72-4A08-9B04-B9C6DF57D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36" t="24647" r="8523" b="7879"/>
          <a:stretch/>
        </p:blipFill>
        <p:spPr>
          <a:xfrm>
            <a:off x="2508892" y="1777370"/>
            <a:ext cx="7174215" cy="451259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65564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00DD5CFE-32FE-E0B6-B2F3-78EEB3EC4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45" y="2708563"/>
            <a:ext cx="6224155" cy="4149437"/>
          </a:xfrm>
          <a:prstGeom prst="rect">
            <a:avLst/>
          </a:prstGeom>
        </p:spPr>
      </p:pic>
      <p:pic>
        <p:nvPicPr>
          <p:cNvPr id="5" name="Obraz 4" descr="Obraz zawierający tekst, wewnątrz, pomieszczenie, kasyno&#10;&#10;Opis wygenerowany automatycznie">
            <a:extLst>
              <a:ext uri="{FF2B5EF4-FFF2-40B4-BE49-F238E27FC236}">
                <a16:creationId xmlns:a16="http://schemas.microsoft.com/office/drawing/2014/main" id="{218E3413-2B4B-B1D3-4901-607086413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63" y="197427"/>
            <a:ext cx="4457700" cy="44577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E2D01D4-8AF0-F5F3-E623-25277107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197427"/>
            <a:ext cx="5487621" cy="549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459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clipart&#10;&#10;Opis wygenerowany automatycznie">
            <a:extLst>
              <a:ext uri="{FF2B5EF4-FFF2-40B4-BE49-F238E27FC236}">
                <a16:creationId xmlns:a16="http://schemas.microsoft.com/office/drawing/2014/main" id="{9C73A01F-FDD5-AEE5-557C-9190EFB16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755" y="2052637"/>
            <a:ext cx="6477000" cy="24479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60C8DFA-9411-47A2-03F8-572298046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1" y="935181"/>
            <a:ext cx="4426527" cy="44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14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wizytówka, clipart&#10;&#10;Opis wygenerowany automatycznie">
            <a:extLst>
              <a:ext uri="{FF2B5EF4-FFF2-40B4-BE49-F238E27FC236}">
                <a16:creationId xmlns:a16="http://schemas.microsoft.com/office/drawing/2014/main" id="{D2BCE84C-21D1-B3B7-6A26-EAB0CE7EC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323" y="193963"/>
            <a:ext cx="3879694" cy="6303818"/>
          </a:xfrm>
          <a:prstGeom prst="rect">
            <a:avLst/>
          </a:prstGeom>
        </p:spPr>
      </p:pic>
      <p:pic>
        <p:nvPicPr>
          <p:cNvPr id="5" name="Obraz 4" descr="Obraz zawierający osoba, mężczyzna, odzież, kostium&#10;&#10;Opis wygenerowany automatycznie">
            <a:extLst>
              <a:ext uri="{FF2B5EF4-FFF2-40B4-BE49-F238E27FC236}">
                <a16:creationId xmlns:a16="http://schemas.microsoft.com/office/drawing/2014/main" id="{66D4A21B-D72C-00E4-A3B1-686E43B42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87" y="1147247"/>
            <a:ext cx="4899477" cy="489947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367A763-04BB-A1ED-4CB3-1D065368B3BA}"/>
              </a:ext>
            </a:extLst>
          </p:cNvPr>
          <p:cNvSpPr txBox="1"/>
          <p:nvPr/>
        </p:nvSpPr>
        <p:spPr>
          <a:xfrm>
            <a:off x="332373" y="349611"/>
            <a:ext cx="7568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Krytyczne myślenie, niezależność, intelektualna otwartość</a:t>
            </a:r>
          </a:p>
        </p:txBody>
      </p:sp>
    </p:spTree>
    <p:extLst>
      <p:ext uri="{BB962C8B-B14F-4D97-AF65-F5344CB8AC3E}">
        <p14:creationId xmlns:p14="http://schemas.microsoft.com/office/powerpoint/2010/main" val="18362451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177EF54-DE27-5297-340F-EFCDCB5DEBF5}"/>
              </a:ext>
            </a:extLst>
          </p:cNvPr>
          <p:cNvSpPr txBox="1"/>
          <p:nvPr/>
        </p:nvSpPr>
        <p:spPr>
          <a:xfrm>
            <a:off x="1094508" y="1281546"/>
            <a:ext cx="9067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Zainteresowanym osobom chętnie wyślę prezentację </a:t>
            </a:r>
          </a:p>
          <a:p>
            <a:endParaRPr lang="pl-PL" sz="3200" dirty="0"/>
          </a:p>
          <a:p>
            <a:r>
              <a:rPr lang="pl-PL" sz="3200" dirty="0">
                <a:solidFill>
                  <a:srgbClr val="0070C0"/>
                </a:solidFill>
              </a:rPr>
              <a:t>krzysztof.pabis@biol.uni.lodz.pl</a:t>
            </a:r>
          </a:p>
        </p:txBody>
      </p:sp>
      <p:pic>
        <p:nvPicPr>
          <p:cNvPr id="4" name="Obraz 3" descr="Obraz zawierający tekst, clipart, grafika wektorowa&#10;&#10;Opis wygenerowany automatycznie">
            <a:extLst>
              <a:ext uri="{FF2B5EF4-FFF2-40B4-BE49-F238E27FC236}">
                <a16:creationId xmlns:a16="http://schemas.microsoft.com/office/drawing/2014/main" id="{9022F1A7-97FC-3B42-3171-86A1ABD7A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17" y="2851206"/>
            <a:ext cx="2486891" cy="24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97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naczelne, małpy człekokształtne, ssak&#10;&#10;Opis wygenerowany automatycznie">
            <a:extLst>
              <a:ext uri="{FF2B5EF4-FFF2-40B4-BE49-F238E27FC236}">
                <a16:creationId xmlns:a16="http://schemas.microsoft.com/office/drawing/2014/main" id="{BEB41B1D-3869-EA45-DC38-76C26149F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13535" r="21759"/>
          <a:stretch/>
        </p:blipFill>
        <p:spPr>
          <a:xfrm>
            <a:off x="1995054" y="464127"/>
            <a:ext cx="8451273" cy="5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28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1EEB42E-AE27-794C-64DB-907423DE0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0"/>
          <a:stretch/>
        </p:blipFill>
        <p:spPr>
          <a:xfrm>
            <a:off x="2972666" y="344282"/>
            <a:ext cx="6246668" cy="61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901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2602</TotalTime>
  <Words>550</Words>
  <Application>Microsoft Office PowerPoint</Application>
  <PresentationFormat>Panoramiczny</PresentationFormat>
  <Paragraphs>134</Paragraphs>
  <Slides>73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Krzysiek Pabis</dc:creator>
  <cp:lastModifiedBy>Krzysiek Pabis</cp:lastModifiedBy>
  <cp:revision>231</cp:revision>
  <dcterms:created xsi:type="dcterms:W3CDTF">2022-09-22T15:01:22Z</dcterms:created>
  <dcterms:modified xsi:type="dcterms:W3CDTF">2022-10-27T08:05:11Z</dcterms:modified>
</cp:coreProperties>
</file>