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sldIdLst>
    <p:sldId id="256" r:id="rId2"/>
    <p:sldId id="273" r:id="rId3"/>
    <p:sldId id="257" r:id="rId4"/>
    <p:sldId id="261" r:id="rId5"/>
    <p:sldId id="271" r:id="rId6"/>
    <p:sldId id="258" r:id="rId7"/>
    <p:sldId id="260" r:id="rId8"/>
    <p:sldId id="259" r:id="rId9"/>
    <p:sldId id="266" r:id="rId10"/>
    <p:sldId id="262" r:id="rId11"/>
    <p:sldId id="263" r:id="rId12"/>
    <p:sldId id="272" r:id="rId13"/>
    <p:sldId id="264" r:id="rId14"/>
    <p:sldId id="265" r:id="rId15"/>
    <p:sldId id="268" r:id="rId16"/>
    <p:sldId id="267" r:id="rId17"/>
    <p:sldId id="269" r:id="rId18"/>
    <p:sldId id="270" r:id="rId1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B15B6-6360-4E48-9C13-A0E1737E17EC}" type="datetimeFigureOut">
              <a:rPr lang="pl-PL" smtClean="0"/>
              <a:pPr/>
              <a:t>2013-10-21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0E19A-976A-41A8-A3F3-BF9FF71F4F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34916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Należy podkreślić, że książki naukowe są mocno</a:t>
            </a:r>
            <a:r>
              <a:rPr lang="pl-PL" baseline="0" dirty="0" smtClean="0"/>
              <a:t> oceniane pod względem jakości: dwie recenzje podwójnie ślepe.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03442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Jako publikowanie z embargo potraktować można regularne obniżki cen stosowane przez wydawców na ich wybrane starsze publikacje.</a:t>
            </a:r>
          </a:p>
          <a:p>
            <a:r>
              <a:rPr lang="pl-PL" dirty="0" smtClean="0"/>
              <a:t>Opłaty od autorów mogą być pobierane</a:t>
            </a:r>
            <a:r>
              <a:rPr lang="pl-PL" baseline="0" dirty="0" smtClean="0"/>
              <a:t> przed akceptacją (po dostarczeniu rękopisu) lub po akceptacji tekstu do publikowania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94368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/>
              <a:t>Crowdfunding</a:t>
            </a:r>
            <a:r>
              <a:rPr lang="pl-PL" dirty="0" smtClean="0"/>
              <a:t> (zbiórka masowa) – forma finansowania różnego rodzaju projektów przez społeczności, które są wokół tych projektów zorganizowane. Przedsięwzięcie jest w takim przypadku finansowane poprzez dużą liczbę drobnych, jednorazowych wpłat dokonywanych przez osoby zainteresowane projektem. Upowszechnienie się Internetu pozwala na łatwe informowanie o projektach i tworzenie wokół nich społeczności, co przyczyniło się do rozwoju zjawiska </a:t>
            </a:r>
            <a:r>
              <a:rPr lang="pl-PL" dirty="0" err="1" smtClean="0"/>
              <a:t>crowdfundingu</a:t>
            </a:r>
            <a:r>
              <a:rPr lang="pl-PL" dirty="0" smtClean="0"/>
              <a:t>. Określenie to jest zwykle używane w odniesieniu do zbiórek prowadzonych na stworzonych w tym celu platformach internetowych, rzadziej także przy pomocy serwisów </a:t>
            </a:r>
            <a:r>
              <a:rPr lang="pl-PL" dirty="0" err="1" smtClean="0"/>
              <a:t>społecznościowych</a:t>
            </a:r>
            <a:r>
              <a:rPr lang="pl-PL" dirty="0" smtClean="0"/>
              <a:t> lub </a:t>
            </a:r>
            <a:r>
              <a:rPr lang="pl-PL" dirty="0" err="1" smtClean="0"/>
              <a:t>blogów</a:t>
            </a:r>
            <a:r>
              <a:rPr lang="pl-PL" dirty="0" smtClean="0"/>
              <a:t>.</a:t>
            </a:r>
          </a:p>
          <a:p>
            <a:r>
              <a:rPr lang="pl-PL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Fundusz gwarantowany</a:t>
            </a:r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żelazny fundusz na określony cel, w tym przypadku, promocję badań danej instytucji. Z tych pieniędzy finansuje się książki otwarte.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 przyszłości, po rozpowszechnieniu się e-książek potrzeba stosowania modeli hybrydowych może zanikać.</a:t>
            </a:r>
          </a:p>
          <a:p>
            <a:r>
              <a:rPr lang="pl-PL" dirty="0" smtClean="0"/>
              <a:t>Współpraca pozwala na oszczędności</a:t>
            </a:r>
            <a:r>
              <a:rPr lang="pl-PL" baseline="0" dirty="0" smtClean="0"/>
              <a:t> i wzrost efektywności w produkcji i używaniu książek (drukowanych i elektronicznych), w związku z czym często jest stosowane oprogramowanie open </a:t>
            </a:r>
            <a:r>
              <a:rPr lang="pl-PL" baseline="0" dirty="0" err="1" smtClean="0"/>
              <a:t>source</a:t>
            </a:r>
            <a:r>
              <a:rPr lang="pl-PL" baseline="0" dirty="0" smtClean="0"/>
              <a:t> (np. </a:t>
            </a:r>
            <a:r>
              <a:rPr lang="pl-PL" baseline="0" dirty="0" err="1" smtClean="0"/>
              <a:t>DSpace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DPubs</a:t>
            </a:r>
            <a:r>
              <a:rPr lang="pl-PL" baseline="0" dirty="0" smtClean="0"/>
              <a:t>, </a:t>
            </a:r>
            <a:r>
              <a:rPr lang="pl-PL" baseline="0" dirty="0" err="1" smtClean="0"/>
              <a:t>Connexions</a:t>
            </a:r>
            <a:r>
              <a:rPr lang="pl-PL" baseline="0" dirty="0" smtClean="0"/>
              <a:t>, Open </a:t>
            </a:r>
            <a:r>
              <a:rPr lang="pl-PL" baseline="0" dirty="0" err="1" smtClean="0"/>
              <a:t>Journal</a:t>
            </a:r>
            <a:r>
              <a:rPr lang="pl-PL" baseline="0" dirty="0" smtClean="0"/>
              <a:t> System/Open </a:t>
            </a:r>
            <a:r>
              <a:rPr lang="pl-PL" baseline="0" dirty="0" err="1" smtClean="0"/>
              <a:t>Monograph</a:t>
            </a:r>
            <a:r>
              <a:rPr lang="pl-PL" baseline="0" dirty="0" smtClean="0"/>
              <a:t> Press)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51847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POD – </a:t>
            </a:r>
            <a:r>
              <a:rPr lang="pl-PL" dirty="0" err="1" smtClean="0"/>
              <a:t>print</a:t>
            </a:r>
            <a:r>
              <a:rPr lang="pl-PL" dirty="0" smtClean="0"/>
              <a:t> on </a:t>
            </a:r>
            <a:r>
              <a:rPr lang="pl-PL" dirty="0" err="1" smtClean="0"/>
              <a:t>demand</a:t>
            </a:r>
            <a:r>
              <a:rPr lang="pl-PL" dirty="0" smtClean="0"/>
              <a:t>.</a:t>
            </a:r>
          </a:p>
          <a:p>
            <a:r>
              <a:rPr lang="pl-PL" dirty="0" smtClean="0"/>
              <a:t>Współpraca bibliotek: współpraca z wydawnictwem uczelnianym, tworzenie odrębnej jednostki, np. biura ds. komunikacji naukowej, współpraca z informatykami uczelnianymi, współpraca z wydawcami komercyjnymi w ramach konsorcjów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41418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 odróżnieniu od artykułów, książki naukowe i podręczniki pisane są przez praktyków;</a:t>
            </a:r>
            <a:r>
              <a:rPr lang="pl-PL" baseline="0" dirty="0" smtClean="0"/>
              <a:t> wpływ książek pisanych przez specjalistów jest równie wielki, jak tych pisanych przez naukowców. Często czytanie książek naukowych nie wymaga wcześniejszego posiadania bogatej wiedzy w dziedzinie, przeciwnie, wiele dobrych książek naukowych w humanistyce zyskało wielką </a:t>
            </a:r>
            <a:r>
              <a:rPr lang="pl-PL" baseline="0" dirty="0" err="1" smtClean="0"/>
              <a:t>popularność.Książki</a:t>
            </a:r>
            <a:r>
              <a:rPr lang="pl-PL" baseline="0" dirty="0" smtClean="0"/>
              <a:t> zawierają rekomendacje zawarte wcześniej w wielu artykułach naukowych. Stąd przy pomocy książek można studentom (przyszłym praktykom) i zawodowcom przekazywać wiedzę dostępną w wielu artykułach.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67437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Trzy główne rodzaje dyscyplin: 1. takie,</a:t>
            </a:r>
            <a:r>
              <a:rPr lang="pl-PL" baseline="0" dirty="0" smtClean="0"/>
              <a:t> w których publikuje się wyłącznie (lub prawie wyłącznie) artykuły; 2. takie, w których artykuły stanowią 2/3 publikacji; 3. takie, w których artykuły stanowią nieco ponad 1/3 lub nawet mniej publikacji naukowych.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8519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Dwa obrazki: tekst ścisły z równaniami, ew. danymi tabularycznymi (</a:t>
            </a:r>
            <a:r>
              <a:rPr lang="pl-PL" dirty="0" err="1" smtClean="0"/>
              <a:t>IMRaD</a:t>
            </a:r>
            <a:r>
              <a:rPr lang="pl-PL" dirty="0" smtClean="0"/>
              <a:t>) i tekst humanistyczny z przypisami, odesłaniami do materiałów archiwalnych, listów itp.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91035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Monografia: drukowane lub dostępne w formacie elektronicznym studium z badań naukowych rozmiarów książki, zazwyczaj, choć niekoniecznie napisane przez jednego autora na podstawie jego własnych badań.</a:t>
            </a:r>
          </a:p>
          <a:p>
            <a:r>
              <a:rPr lang="pl-PL" dirty="0" smtClean="0"/>
              <a:t>W innych naukach artykuły podpisuje się nazwiskami nawet setek autorów, wśród których bywają laboranci przygotowujący eksperymenty. Mówi się, że w takiej sytuacji ostatni na liście autorów być</a:t>
            </a:r>
            <a:r>
              <a:rPr lang="pl-PL" baseline="0" dirty="0" smtClean="0"/>
              <a:t> może nawet nie przeczytali tekstu artykułu. Kto inny może realizować eksperymenty, a kto inny opisywać ich wyniki.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24226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Kryzys spowodował spadek publikacji monografii</a:t>
            </a:r>
            <a:r>
              <a:rPr lang="pl-PL" baseline="0" dirty="0" smtClean="0"/>
              <a:t> i zakupów bibliotecznych nawet o 80%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20672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Autorom rzadko zależy na zarobku z publikowania artykułów; inaczej jest z książkami. Z drugiej strony książki zawsze były dotowane. </a:t>
            </a:r>
          </a:p>
          <a:p>
            <a:r>
              <a:rPr lang="pl-PL" dirty="0" smtClean="0"/>
              <a:t>CC-BY</a:t>
            </a:r>
            <a:r>
              <a:rPr lang="pl-PL" baseline="0" dirty="0" smtClean="0"/>
              <a:t> </a:t>
            </a:r>
            <a:r>
              <a:rPr lang="pl-PL" b="1" dirty="0" smtClean="0"/>
              <a:t>Uznanie autorstwa </a:t>
            </a:r>
            <a:r>
              <a:rPr lang="pl-PL" dirty="0" smtClean="0"/>
              <a:t>– Licencja ta pozwala na kopiowanie, zmienianie, rozprowadzanie, przedstawianie i wykonywanie utworu jedynie pod warunkiem oznaczenia autorstwa. </a:t>
            </a:r>
            <a:r>
              <a:rPr lang="pl-PL" dirty="0" err="1" smtClean="0"/>
              <a:t>CC-BY-ND</a:t>
            </a:r>
            <a:r>
              <a:rPr lang="pl-PL" dirty="0" smtClean="0"/>
              <a:t> </a:t>
            </a:r>
            <a:r>
              <a:rPr lang="pl-PL" b="1" dirty="0" smtClean="0"/>
              <a:t>Uznanie autorstwa-Bez utworów zależnych </a:t>
            </a:r>
            <a:r>
              <a:rPr lang="pl-PL" dirty="0" smtClean="0"/>
              <a:t>– zezwala na rozpowszechnianie, przedstawianie i wykonywanie utworu zarówno w celach komercyjnych i niekomercyjnych, pod warunkiem zachowania go w oryginalnej postaci (nie tworzenia utworów zależnych). </a:t>
            </a:r>
            <a:r>
              <a:rPr lang="pl-PL" dirty="0" err="1" smtClean="0"/>
              <a:t>CC-BY-NC</a:t>
            </a:r>
            <a:r>
              <a:rPr lang="pl-PL" dirty="0" smtClean="0"/>
              <a:t> </a:t>
            </a:r>
            <a:r>
              <a:rPr lang="pl-PL" b="1" dirty="0" smtClean="0"/>
              <a:t>Uznanie autorstwa-Użycie niekomercyjne - </a:t>
            </a:r>
            <a:r>
              <a:rPr lang="pl-PL" dirty="0" smtClean="0"/>
              <a:t>pozwala na kopiowanie, zmienianie, </a:t>
            </a:r>
            <a:r>
              <a:rPr lang="pl-PL" dirty="0" err="1" smtClean="0"/>
              <a:t>remiksowanie</a:t>
            </a:r>
            <a:r>
              <a:rPr lang="pl-PL" dirty="0" smtClean="0"/>
              <a:t>, rozprowadzanie, przedstawienie i wykonywanie utworu jedynie w celach niekomercyjnych. Warunek ten nie obejmuje jednak utworów zależnych (mogą zostać objęte inną licencją)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45821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 naukach ścisłych publikacja książkowa to zwykle</a:t>
            </a:r>
            <a:r>
              <a:rPr lang="pl-PL" baseline="0" dirty="0" smtClean="0"/>
              <a:t> podręcznik lub publikacja popularno-naukowa.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02080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Finch Report stwierdza, że książki nie</a:t>
            </a:r>
            <a:r>
              <a:rPr lang="pl-PL" baseline="0" dirty="0" smtClean="0"/>
              <a:t> nadają się do udostępniania w OA. Jednak OA daje możliwość dostępu dla publiczności, z której podatków finansowane są badania. Poza tym OA zwiększa widzialność, szczególnie rozdziałów, zwiększając też ich </a:t>
            </a:r>
            <a:r>
              <a:rPr lang="pl-PL" baseline="0" dirty="0" err="1" smtClean="0"/>
              <a:t>cytowalność</a:t>
            </a:r>
            <a:r>
              <a:rPr lang="pl-PL" baseline="0" dirty="0" smtClean="0"/>
              <a:t>.</a:t>
            </a:r>
          </a:p>
          <a:p>
            <a:r>
              <a:rPr lang="pl-PL" baseline="0" dirty="0" smtClean="0"/>
              <a:t>Problemy z modelem platynowym: trwałość przedsięwzięcia, potrzeba stworzenia odpowiedniego modelu biznesowego, zapewnienie jakości i reputacji, co zachęci najlepszych autorów do publikowania w OA.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E19A-976A-41A8-A3F3-BF9FF71F4FE8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5797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FE1F73EA-7599-4D3B-A489-B0F1C1E3598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CA9-22FD-4AB3-87DF-92EE048703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EF723F63-5EA6-4EC1-BBDC-27FED5C0640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D95D3BF3-9B23-4A78-8CA9-6614C9BFE09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5C0F1-C331-498D-82B5-28BF1F08B1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2B5F-7EDA-4F77-AC13-A0E90D558D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94F-89DC-4FAF-811B-6F19B0D8F86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2F8F-CD4B-4B8D-AB53-9953765B038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E3718-9B2F-45CF-BD18-ABB2794DC6D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8DB4-90CA-459E-90CA-4047CDC3C7D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48C5A94-4D32-468D-AD8B-C22D0A320F5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908720"/>
            <a:ext cx="8303840" cy="160032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Monografie </a:t>
            </a:r>
            <a:r>
              <a:rPr lang="pl-PL" dirty="0"/>
              <a:t>naukowe w otwartym dostępie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Złota, zielona czy trzecia droga?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611560" y="5445224"/>
            <a:ext cx="5190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dr hab. Marek Nahotko, </a:t>
            </a:r>
            <a:r>
              <a:rPr lang="pl-PL" sz="1600" dirty="0" err="1" smtClean="0"/>
              <a:t>Uniw</a:t>
            </a:r>
            <a:r>
              <a:rPr lang="pl-PL" sz="1600" dirty="0" smtClean="0"/>
              <a:t>. Jagielloński</a:t>
            </a:r>
            <a:endParaRPr lang="pl-PL" sz="1600" dirty="0"/>
          </a:p>
        </p:txBody>
      </p:sp>
      <p:pic>
        <p:nvPicPr>
          <p:cNvPr id="5" name="Picture 5" descr="god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57192"/>
            <a:ext cx="63976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ole tekstowe 7"/>
          <p:cNvSpPr txBox="1"/>
          <p:nvPr/>
        </p:nvSpPr>
        <p:spPr>
          <a:xfrm>
            <a:off x="2411760" y="6550223"/>
            <a:ext cx="3826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Seminarium </a:t>
            </a:r>
            <a:r>
              <a:rPr lang="pl-PL" sz="1400" dirty="0" err="1" smtClean="0"/>
              <a:t>Open</a:t>
            </a:r>
            <a:r>
              <a:rPr lang="pl-PL" sz="1400" dirty="0" smtClean="0"/>
              <a:t> Access – Łódź, 22.10.2013</a:t>
            </a: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OA dla książek - problemy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Finansowe: wyższe koszty niż dla artykułów;</a:t>
            </a:r>
          </a:p>
          <a:p>
            <a:r>
              <a:rPr lang="pl-PL" dirty="0" smtClean="0"/>
              <a:t>Konieczność stworzenia nowych modeli finansowania;</a:t>
            </a:r>
          </a:p>
          <a:p>
            <a:r>
              <a:rPr lang="pl-PL" dirty="0" smtClean="0"/>
              <a:t>Licencje: przydatne zasady Creative </a:t>
            </a:r>
            <a:r>
              <a:rPr lang="pl-PL" dirty="0" err="1" smtClean="0"/>
              <a:t>Commons</a:t>
            </a:r>
            <a:r>
              <a:rPr lang="pl-PL" dirty="0" smtClean="0"/>
              <a:t> (CC).</a:t>
            </a:r>
          </a:p>
          <a:p>
            <a:pPr lvl="1"/>
            <a:r>
              <a:rPr lang="pl-PL" dirty="0" smtClean="0"/>
              <a:t>CC-BY (uznanie autorstwa) zwykle niewystarczająca;</a:t>
            </a:r>
          </a:p>
          <a:p>
            <a:pPr lvl="1"/>
            <a:r>
              <a:rPr lang="pl-PL" dirty="0" err="1" smtClean="0"/>
              <a:t>CC-BY-ND</a:t>
            </a:r>
            <a:r>
              <a:rPr lang="pl-PL" dirty="0" smtClean="0"/>
              <a:t> (bez utworów zależnych) lepiej chroni interesy autora;</a:t>
            </a:r>
          </a:p>
          <a:p>
            <a:pPr lvl="1"/>
            <a:r>
              <a:rPr lang="pl-PL" dirty="0" err="1" smtClean="0"/>
              <a:t>CC-BY-NC</a:t>
            </a:r>
            <a:r>
              <a:rPr lang="pl-PL" dirty="0" smtClean="0"/>
              <a:t> (użycie niekomercyjne) zabezpiecza interesy wydawcy;</a:t>
            </a:r>
          </a:p>
          <a:p>
            <a:pPr lvl="1"/>
            <a:r>
              <a:rPr lang="pl-PL" dirty="0" smtClean="0"/>
              <a:t>W OA autor często bywa wydawcą.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9475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Problemy,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Przekraczanie przez monografie granic między publikacją przeznaczoną dla wąskiego grona specjalistów i szerszego odbiorcy:</a:t>
            </a:r>
          </a:p>
          <a:p>
            <a:pPr lvl="1"/>
            <a:r>
              <a:rPr lang="pl-PL" sz="2400" dirty="0" smtClean="0"/>
              <a:t>Monografie ściśle naukowe;</a:t>
            </a:r>
          </a:p>
          <a:p>
            <a:pPr lvl="1"/>
            <a:r>
              <a:rPr lang="pl-PL" sz="2400" dirty="0" smtClean="0"/>
              <a:t>Monografie popularno-naukowe;</a:t>
            </a:r>
          </a:p>
          <a:p>
            <a:pPr lvl="1"/>
            <a:r>
              <a:rPr lang="pl-PL" sz="2400" dirty="0" smtClean="0"/>
              <a:t>Monografie łączące cechy obu grup (publikacje historyczne, filozoficzne, literaturoznawcze): połączenie oryginalnych badań, nowych opinii i wniosków, innowacyjnego podejścia ze zrozumiałością dla dużej grupy odbiorców, mniej przygotowanych.</a:t>
            </a: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7125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 biznesowy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Model biznesowy jest to przyjęta przez firmę długookresowa metoda na </a:t>
            </a:r>
            <a:r>
              <a:rPr lang="pl-PL" dirty="0" smtClean="0">
                <a:solidFill>
                  <a:srgbClr val="FF0000"/>
                </a:solidFill>
              </a:rPr>
              <a:t>powiększenie i wykorzystanie zasobów</a:t>
            </a:r>
            <a:r>
              <a:rPr lang="pl-PL" dirty="0" smtClean="0"/>
              <a:t> w celu przedstawienia klientom </a:t>
            </a:r>
            <a:r>
              <a:rPr lang="pl-PL" dirty="0" smtClean="0">
                <a:solidFill>
                  <a:srgbClr val="FF0000"/>
                </a:solidFill>
              </a:rPr>
              <a:t>oferty przewyższającej ofertę konkurencji</a:t>
            </a:r>
            <a:r>
              <a:rPr lang="pl-PL" dirty="0" smtClean="0"/>
              <a:t>, przy jednoczesnym zapewnieniu organizacji </a:t>
            </a:r>
            <a:r>
              <a:rPr lang="pl-PL" dirty="0" smtClean="0">
                <a:solidFill>
                  <a:srgbClr val="0070C0"/>
                </a:solidFill>
              </a:rPr>
              <a:t>dochodowości</a:t>
            </a:r>
            <a:r>
              <a:rPr lang="pl-PL" dirty="0" smtClean="0"/>
              <a:t>. Dobry model biznesowy ma na celu uzyskanie, a w późniejszym etapie utrzymanie, </a:t>
            </a:r>
            <a:r>
              <a:rPr lang="pl-PL" dirty="0" smtClean="0">
                <a:solidFill>
                  <a:srgbClr val="FF0000"/>
                </a:solidFill>
              </a:rPr>
              <a:t>przewagi konkurencyjnej</a:t>
            </a:r>
            <a:r>
              <a:rPr lang="pl-PL" dirty="0" smtClean="0"/>
              <a:t>. Model biznesowy stanowi jedną z trzech głównych determinantów efektywności gospodarczej (pozostałe to otoczenie i czynniki zmiany).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1400" dirty="0" smtClean="0"/>
              <a:t>http://pl.wikipedia.org/wiki/Model_biznesowy</a:t>
            </a:r>
            <a:endParaRPr lang="pl-PL" sz="1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Modele OA dla książek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400" dirty="0" smtClean="0">
                <a:solidFill>
                  <a:srgbClr val="FF0000"/>
                </a:solidFill>
              </a:rPr>
              <a:t>Wykluczenie</a:t>
            </a:r>
            <a:r>
              <a:rPr lang="pl-PL" sz="2400" dirty="0" smtClean="0"/>
              <a:t> książek i rozdziałów z OA;</a:t>
            </a:r>
          </a:p>
          <a:p>
            <a:r>
              <a:rPr lang="pl-PL" sz="2400" dirty="0" smtClean="0"/>
              <a:t>Umieszczanie </a:t>
            </a:r>
            <a:r>
              <a:rPr lang="pl-PL" sz="2400" dirty="0" smtClean="0">
                <a:solidFill>
                  <a:srgbClr val="FF0000"/>
                </a:solidFill>
              </a:rPr>
              <a:t>wszystkich</a:t>
            </a:r>
            <a:r>
              <a:rPr lang="pl-PL" sz="2400" dirty="0" smtClean="0"/>
              <a:t> książek w PDF na stronach Web do swobodnego pobierania (+ licencja CC): model platynowy;</a:t>
            </a:r>
          </a:p>
          <a:p>
            <a:r>
              <a:rPr lang="pl-PL" sz="2400" dirty="0" smtClean="0"/>
              <a:t>Umieszczanie przez </a:t>
            </a:r>
            <a:r>
              <a:rPr lang="pl-PL" sz="2400" dirty="0" smtClean="0">
                <a:solidFill>
                  <a:srgbClr val="FF0000"/>
                </a:solidFill>
              </a:rPr>
              <a:t>wydawcę</a:t>
            </a:r>
            <a:r>
              <a:rPr lang="pl-PL" sz="2400" dirty="0" smtClean="0"/>
              <a:t> tekstu online tylko </a:t>
            </a:r>
            <a:r>
              <a:rPr lang="pl-PL" sz="2400" dirty="0" smtClean="0">
                <a:solidFill>
                  <a:srgbClr val="FF0000"/>
                </a:solidFill>
              </a:rPr>
              <a:t>do </a:t>
            </a:r>
            <a:r>
              <a:rPr lang="pl-PL" sz="2400" dirty="0" smtClean="0">
                <a:solidFill>
                  <a:srgbClr val="FF0000"/>
                </a:solidFill>
              </a:rPr>
              <a:t>czytania </a:t>
            </a:r>
            <a:r>
              <a:rPr lang="pl-PL" sz="2400" dirty="0" smtClean="0">
                <a:solidFill>
                  <a:schemeClr val="tx1"/>
                </a:solidFill>
              </a:rPr>
              <a:t>(lub w </a:t>
            </a:r>
            <a:r>
              <a:rPr lang="pl-PL" sz="2400" dirty="0" smtClean="0">
                <a:solidFill>
                  <a:srgbClr val="FF0000"/>
                </a:solidFill>
              </a:rPr>
              <a:t>formacie słabej jakości</a:t>
            </a:r>
            <a:r>
              <a:rPr lang="pl-PL" sz="2400" dirty="0" smtClean="0">
                <a:solidFill>
                  <a:schemeClr val="tx1"/>
                </a:solidFill>
              </a:rPr>
              <a:t>, jak </a:t>
            </a:r>
            <a:r>
              <a:rPr lang="pl-PL" sz="2400" dirty="0" err="1" smtClean="0">
                <a:solidFill>
                  <a:schemeClr val="tx1"/>
                </a:solidFill>
              </a:rPr>
              <a:t>html</a:t>
            </a:r>
            <a:r>
              <a:rPr lang="pl-PL" sz="2400" dirty="0" smtClean="0">
                <a:solidFill>
                  <a:schemeClr val="tx1"/>
                </a:solidFill>
              </a:rPr>
              <a:t>); </a:t>
            </a:r>
            <a:r>
              <a:rPr lang="pl-PL" sz="2400" dirty="0" smtClean="0"/>
              <a:t>kupić można książkę w druku na żądanie lub e-książkę w pliku;</a:t>
            </a:r>
          </a:p>
          <a:p>
            <a:r>
              <a:rPr lang="pl-PL" sz="2400" dirty="0" smtClean="0">
                <a:solidFill>
                  <a:srgbClr val="FF0000"/>
                </a:solidFill>
              </a:rPr>
              <a:t>Pośrednictwo bibliotek</a:t>
            </a:r>
            <a:r>
              <a:rPr lang="pl-PL" sz="2400" dirty="0" smtClean="0"/>
              <a:t>: biblioteki (w konsorcjum) wybierają tytuły z zapowiedzi wydawniczych i opłacają ich przygotowanie w wersji </a:t>
            </a:r>
            <a:r>
              <a:rPr lang="pl-PL" sz="2400" dirty="0" smtClean="0"/>
              <a:t>elektronicznej (koszt pierwszego egz.). </a:t>
            </a:r>
            <a:r>
              <a:rPr lang="pl-PL" sz="2400" dirty="0" smtClean="0"/>
              <a:t>Wydawca może sprzedawać drukowane egzemplarze, na które biblioteki dostają </a:t>
            </a:r>
            <a:r>
              <a:rPr lang="pl-PL" sz="2400" dirty="0" smtClean="0"/>
              <a:t>zniżki</a:t>
            </a:r>
            <a:r>
              <a:rPr lang="pl-PL" dirty="0" smtClean="0"/>
              <a:t>;</a:t>
            </a:r>
            <a:endParaRPr lang="pl-PL" sz="2400" dirty="0" smtClean="0"/>
          </a:p>
          <a:p>
            <a:r>
              <a:rPr lang="pl-PL" dirty="0" smtClean="0">
                <a:solidFill>
                  <a:srgbClr val="FF0000"/>
                </a:solidFill>
              </a:rPr>
              <a:t>Model OAPEN</a:t>
            </a:r>
            <a:r>
              <a:rPr lang="pl-PL" dirty="0" smtClean="0"/>
              <a:t>: fundusze na badania zawierają kwoty na publikowanie, publikowaniem zajmują się instytucje naukowe.</a:t>
            </a: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0681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Modele OA dla książek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400" dirty="0" smtClean="0"/>
              <a:t>Model wzorowany na PLoS: </a:t>
            </a:r>
            <a:r>
              <a:rPr lang="pl-PL" sz="2400" dirty="0" smtClean="0">
                <a:solidFill>
                  <a:srgbClr val="FF0000"/>
                </a:solidFill>
              </a:rPr>
              <a:t>opłata od autora</a:t>
            </a:r>
            <a:r>
              <a:rPr lang="pl-PL" sz="2400" dirty="0" smtClean="0"/>
              <a:t> (np. z grantu) + dotacje sponsorów. Wykorzystywana praca wolontariuszy i oprogramowanie </a:t>
            </a:r>
            <a:r>
              <a:rPr lang="pl-PL" sz="2400" dirty="0" err="1" smtClean="0"/>
              <a:t>open</a:t>
            </a:r>
            <a:r>
              <a:rPr lang="pl-PL" sz="2400" dirty="0" smtClean="0"/>
              <a:t> </a:t>
            </a:r>
            <a:r>
              <a:rPr lang="pl-PL" sz="2400" dirty="0" err="1" smtClean="0"/>
              <a:t>source</a:t>
            </a:r>
            <a:r>
              <a:rPr lang="pl-PL" dirty="0" smtClean="0"/>
              <a:t>;</a:t>
            </a:r>
            <a:endParaRPr lang="pl-PL" sz="2400" dirty="0" smtClean="0"/>
          </a:p>
          <a:p>
            <a:r>
              <a:rPr lang="pl-PL" dirty="0" smtClean="0"/>
              <a:t>Koszty pokrywane w całości z </a:t>
            </a:r>
            <a:r>
              <a:rPr lang="pl-PL" dirty="0" smtClean="0">
                <a:solidFill>
                  <a:srgbClr val="FF0000"/>
                </a:solidFill>
              </a:rPr>
              <a:t>grantów</a:t>
            </a:r>
            <a:r>
              <a:rPr lang="pl-PL" dirty="0" smtClean="0"/>
              <a:t>, z warunkiem umieszczania tekstu w </a:t>
            </a:r>
            <a:r>
              <a:rPr lang="pl-PL" dirty="0" smtClean="0">
                <a:solidFill>
                  <a:srgbClr val="FF0000"/>
                </a:solidFill>
              </a:rPr>
              <a:t>repozytorium</a:t>
            </a:r>
            <a:r>
              <a:rPr lang="pl-PL" dirty="0" smtClean="0"/>
              <a:t> </a:t>
            </a:r>
            <a:r>
              <a:rPr lang="pl-PL" dirty="0" err="1" smtClean="0"/>
              <a:t>grantodawcy</a:t>
            </a:r>
            <a:r>
              <a:rPr lang="pl-PL" dirty="0" smtClean="0"/>
              <a:t>/</a:t>
            </a:r>
            <a:r>
              <a:rPr lang="pl-PL" dirty="0" err="1" smtClean="0"/>
              <a:t>grantobiorcy</a:t>
            </a:r>
            <a:r>
              <a:rPr lang="pl-PL" dirty="0" smtClean="0"/>
              <a:t>;</a:t>
            </a:r>
          </a:p>
          <a:p>
            <a:r>
              <a:rPr lang="pl-PL" sz="2400" dirty="0" smtClean="0">
                <a:solidFill>
                  <a:srgbClr val="FF0000"/>
                </a:solidFill>
              </a:rPr>
              <a:t>Autor opłaca </a:t>
            </a:r>
            <a:r>
              <a:rPr lang="pl-PL" sz="2400" dirty="0" smtClean="0"/>
              <a:t>utworzenie PDF przez wydawcę i udostępnienie go w OA, wydawca może sprzedawać tekst w druku i innych formatach (poza PDF);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Autor opłaca </a:t>
            </a:r>
            <a:r>
              <a:rPr lang="pl-PL" dirty="0" smtClean="0"/>
              <a:t>usługi serwisu wydawcy (np. redagowanie, marketing), tekst jest udostępniany online bezpłatnie;</a:t>
            </a:r>
            <a:endParaRPr lang="pl-PL" sz="2400" dirty="0" smtClean="0"/>
          </a:p>
          <a:p>
            <a:r>
              <a:rPr lang="pl-PL" sz="2400" dirty="0" smtClean="0"/>
              <a:t>Umieszczanie tekstu na stronie wydawcy z 1-2 letnim okresem </a:t>
            </a:r>
            <a:r>
              <a:rPr lang="pl-PL" sz="2400" dirty="0" smtClean="0">
                <a:solidFill>
                  <a:srgbClr val="FF0000"/>
                </a:solidFill>
              </a:rPr>
              <a:t>embargo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857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Modele OA dla książek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2300" dirty="0" smtClean="0"/>
              <a:t>Wydawca udostępnia e-książki w różnych formatach na swojej platformie dla osób i instytucji (głównie biblioteki) wpłacających roczną </a:t>
            </a:r>
            <a:r>
              <a:rPr lang="pl-PL" sz="2300" dirty="0" smtClean="0">
                <a:solidFill>
                  <a:srgbClr val="FF0000"/>
                </a:solidFill>
              </a:rPr>
              <a:t>opłatę członkowską</a:t>
            </a:r>
            <a:r>
              <a:rPr lang="pl-PL" sz="2300" dirty="0" smtClean="0"/>
              <a:t>;</a:t>
            </a:r>
          </a:p>
          <a:p>
            <a:r>
              <a:rPr lang="pl-PL" sz="2300" dirty="0" smtClean="0"/>
              <a:t>Wydawca stosuje model </a:t>
            </a:r>
            <a:r>
              <a:rPr lang="pl-PL" sz="2300" dirty="0" err="1" smtClean="0">
                <a:solidFill>
                  <a:srgbClr val="FF0000"/>
                </a:solidFill>
              </a:rPr>
              <a:t>crowdfundingu</a:t>
            </a:r>
            <a:r>
              <a:rPr lang="pl-PL" sz="2300" dirty="0" smtClean="0"/>
              <a:t> (masowej zbiórki) do momentu osiągnięcia celowej kwoty, od tego momentu tytuł jest udostępniany w OA. Stosowany dla tytułów przestarzałych;</a:t>
            </a:r>
          </a:p>
          <a:p>
            <a:r>
              <a:rPr lang="pl-PL" sz="2300" dirty="0" smtClean="0">
                <a:solidFill>
                  <a:srgbClr val="FF0000"/>
                </a:solidFill>
              </a:rPr>
              <a:t>Biblioteki tworzą wydawnictwa </a:t>
            </a:r>
            <a:r>
              <a:rPr lang="pl-PL" sz="2300" dirty="0" smtClean="0"/>
              <a:t>samodzielnie lub we współpracy z uczelnią (biblioteki cyfrowe, repozytoria);</a:t>
            </a:r>
          </a:p>
          <a:p>
            <a:r>
              <a:rPr lang="pl-PL" sz="2300" dirty="0" smtClean="0"/>
              <a:t>Dotacje dla wydawnictwa z </a:t>
            </a:r>
            <a:r>
              <a:rPr lang="pl-PL" sz="2300" dirty="0" smtClean="0">
                <a:solidFill>
                  <a:srgbClr val="FF0000"/>
                </a:solidFill>
              </a:rPr>
              <a:t>instytucji nadrzędnej</a:t>
            </a:r>
            <a:r>
              <a:rPr lang="pl-PL" sz="2300" dirty="0" smtClean="0"/>
              <a:t> (np. World Bank), bezpośrednio np. przez tzw. fundusz gwarantowany lub w sposób pośredni, przez zatrudnienie pracowników, użyczenie sprzętu i pomieszczeń;</a:t>
            </a:r>
          </a:p>
          <a:p>
            <a:r>
              <a:rPr lang="pl-PL" sz="2300" dirty="0" smtClean="0"/>
              <a:t>Finansowanie wydawnictwa z </a:t>
            </a:r>
            <a:r>
              <a:rPr lang="pl-PL" sz="2300" dirty="0" smtClean="0">
                <a:solidFill>
                  <a:srgbClr val="FF0000"/>
                </a:solidFill>
              </a:rPr>
              <a:t>reklam</a:t>
            </a:r>
            <a:r>
              <a:rPr lang="pl-PL" sz="2300" dirty="0" smtClean="0"/>
              <a:t> umieszczanych w książce.</a:t>
            </a:r>
            <a:endParaRPr lang="pl-PL" sz="23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0062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OA dla książek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300" dirty="0" smtClean="0"/>
              <a:t>Większość modeli hybrydowa: wersja elektroniczna w OA + druk do kupienia;</a:t>
            </a:r>
          </a:p>
          <a:p>
            <a:r>
              <a:rPr lang="pl-PL" sz="2300" dirty="0" smtClean="0"/>
              <a:t>Modele oparte na dotacjach: instytucjonalnych, w ramach grantów na badania, innych;</a:t>
            </a:r>
          </a:p>
          <a:p>
            <a:r>
              <a:rPr lang="pl-PL" sz="2300" dirty="0"/>
              <a:t>Publikowanie jest integralną częścią procesu badawczego i powinno być finansowane z tych samych </a:t>
            </a:r>
            <a:r>
              <a:rPr lang="pl-PL" sz="2300" dirty="0" smtClean="0"/>
              <a:t>funduszy</a:t>
            </a:r>
            <a:r>
              <a:rPr lang="pl-PL" sz="2300" dirty="0"/>
              <a:t>;</a:t>
            </a:r>
            <a:endParaRPr lang="pl-PL" sz="2300" dirty="0" smtClean="0"/>
          </a:p>
          <a:p>
            <a:r>
              <a:rPr lang="pl-PL" sz="2300" dirty="0" smtClean="0"/>
              <a:t>Zwykle przewidywana współpraca między zainteresowanymi (bibliotekami, wydawcami, naukowcami, informatykami) w zakresie stosowania zasobów, infrastruktury i umiejętności;</a:t>
            </a:r>
          </a:p>
          <a:p>
            <a:r>
              <a:rPr lang="pl-PL" sz="2300" dirty="0" smtClean="0"/>
              <a:t>Nowe formy współpracy, szczególnie bibliotek z wydawcami uczelnianymi</a:t>
            </a:r>
            <a:r>
              <a:rPr lang="pl-PL" sz="2300" dirty="0"/>
              <a:t>.</a:t>
            </a:r>
            <a:endParaRPr lang="pl-PL" sz="23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688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Książka elektroniczna, szczególnie naukowa rozwija się dynamicznie dzięki technologiom wspomagającym czytanie: POD, technologie druku, czytniki;</a:t>
            </a:r>
          </a:p>
          <a:p>
            <a:r>
              <a:rPr lang="pl-PL" dirty="0" smtClean="0"/>
              <a:t>Obecnie weszliśmy w okres przejściowy formowania się modeli OA dla książek i ich części (rozdziałów);</a:t>
            </a:r>
          </a:p>
          <a:p>
            <a:r>
              <a:rPr lang="pl-PL" dirty="0" smtClean="0"/>
              <a:t>Brak jednego rozwiązania w tym zakresie;</a:t>
            </a:r>
          </a:p>
          <a:p>
            <a:r>
              <a:rPr lang="pl-PL" dirty="0" smtClean="0"/>
              <a:t>Stosowane rozwiązania powinny uwzględniać zapewnienie jakości (recenzowanie) i ochronę praw autorskich (np. licencje CC);</a:t>
            </a:r>
          </a:p>
          <a:p>
            <a:r>
              <a:rPr lang="pl-PL" dirty="0" smtClean="0"/>
              <a:t>Bardzo dużą rolę ma do odegrania biblioteka uczelniana, współpracując z jednostkami uczelni i zewnętrznymi.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6574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483768" y="2242800"/>
            <a:ext cx="5993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i="1" dirty="0" smtClean="0">
                <a:solidFill>
                  <a:schemeClr val="bg1"/>
                </a:solidFill>
              </a:rPr>
              <a:t>Dziękuję za uwagę</a:t>
            </a:r>
            <a:endParaRPr lang="pl-PL" sz="5400" i="1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084168" y="6237312"/>
            <a:ext cx="2816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smtClean="0">
                <a:solidFill>
                  <a:schemeClr val="bg1"/>
                </a:solidFill>
              </a:rPr>
              <a:t>marek.nahotko@uj.edu.pl</a:t>
            </a:r>
            <a:endParaRPr lang="pl-PL" i="1" dirty="0">
              <a:solidFill>
                <a:schemeClr val="bg1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2F8F-CD4B-4B8D-AB53-9953765B0380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Łódź, 22.10.2013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95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Książka elektroniczna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Monografie</a:t>
            </a:r>
          </a:p>
          <a:p>
            <a:pPr lvl="1"/>
            <a:r>
              <a:rPr lang="pl-PL" dirty="0"/>
              <a:t>Wydawnictwo samoistne wydawniczo i piśmienniczo;</a:t>
            </a:r>
          </a:p>
          <a:p>
            <a:r>
              <a:rPr lang="pl-PL" dirty="0" smtClean="0"/>
              <a:t>Wydawnictwa zbiorowe</a:t>
            </a:r>
          </a:p>
          <a:p>
            <a:pPr lvl="1"/>
            <a:r>
              <a:rPr lang="pl-PL" dirty="0"/>
              <a:t>Piśmienniczo samoistne, wydawniczo niesamoistne;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23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Monografia - 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Monografia naukowa: </a:t>
            </a:r>
            <a:r>
              <a:rPr lang="pl-PL" dirty="0" smtClean="0">
                <a:solidFill>
                  <a:srgbClr val="FF0000"/>
                </a:solidFill>
              </a:rPr>
              <a:t>drukowane</a:t>
            </a:r>
            <a:r>
              <a:rPr lang="pl-PL" dirty="0" smtClean="0"/>
              <a:t> lub dostępne w </a:t>
            </a:r>
            <a:r>
              <a:rPr lang="pl-PL" dirty="0" smtClean="0">
                <a:solidFill>
                  <a:srgbClr val="FF0000"/>
                </a:solidFill>
              </a:rPr>
              <a:t>formacie elektronicznym</a:t>
            </a:r>
            <a:r>
              <a:rPr lang="pl-PL" dirty="0" smtClean="0"/>
              <a:t> studium z </a:t>
            </a:r>
            <a:r>
              <a:rPr lang="pl-PL" dirty="0" smtClean="0">
                <a:solidFill>
                  <a:srgbClr val="FF0000"/>
                </a:solidFill>
              </a:rPr>
              <a:t>badań naukowych</a:t>
            </a:r>
            <a:r>
              <a:rPr lang="pl-PL" dirty="0" smtClean="0"/>
              <a:t> rozmiarów książki, zazwyczaj, choć niekoniecznie, napisane przez </a:t>
            </a:r>
            <a:r>
              <a:rPr lang="pl-PL" dirty="0" smtClean="0">
                <a:solidFill>
                  <a:srgbClr val="FF0000"/>
                </a:solidFill>
              </a:rPr>
              <a:t>jednego autora</a:t>
            </a:r>
            <a:r>
              <a:rPr lang="pl-PL" dirty="0" smtClean="0"/>
              <a:t> na podstawie jego </a:t>
            </a:r>
            <a:r>
              <a:rPr lang="pl-PL" dirty="0" smtClean="0">
                <a:solidFill>
                  <a:srgbClr val="FF0000"/>
                </a:solidFill>
              </a:rPr>
              <a:t>własnych badań</a:t>
            </a:r>
            <a:r>
              <a:rPr lang="pl-PL" dirty="0" smtClean="0"/>
              <a:t>;</a:t>
            </a:r>
          </a:p>
          <a:p>
            <a:r>
              <a:rPr lang="pl-PL" dirty="0" smtClean="0"/>
              <a:t>Problemy: niedostosowanie do nowych modeli oceny (</a:t>
            </a:r>
            <a:r>
              <a:rPr lang="pl-PL" dirty="0" err="1" smtClean="0"/>
              <a:t>bibliometria</a:t>
            </a:r>
            <a:r>
              <a:rPr lang="pl-PL" dirty="0" smtClean="0"/>
              <a:t>, </a:t>
            </a:r>
            <a:r>
              <a:rPr lang="pl-PL" dirty="0" err="1" smtClean="0"/>
              <a:t>altmetrics</a:t>
            </a:r>
            <a:r>
              <a:rPr lang="pl-PL" dirty="0" smtClean="0"/>
              <a:t>) i rozpowszechniania (Open Access).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497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Wydawnictwa zbiorowe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600" dirty="0" smtClean="0"/>
              <a:t>Udostępniane rozdziały z książek;</a:t>
            </a:r>
          </a:p>
          <a:p>
            <a:r>
              <a:rPr lang="pl-PL" sz="2600" dirty="0" smtClean="0"/>
              <a:t>Te same problemy, jak dla monografii;</a:t>
            </a:r>
          </a:p>
          <a:p>
            <a:r>
              <a:rPr lang="pl-PL" sz="2600" dirty="0" smtClean="0"/>
              <a:t>Rozdziały posiadają cechy zarówno książek (mało autorów), jak i artykułów (objętość);</a:t>
            </a:r>
          </a:p>
          <a:p>
            <a:r>
              <a:rPr lang="pl-PL" sz="2600" dirty="0" smtClean="0"/>
              <a:t>Różnice wynikają z „widzialności”, na korzyść artykułów; Open Access może przyczynić się do poprawy widzialności rozdziałów;</a:t>
            </a:r>
          </a:p>
          <a:p>
            <a:r>
              <a:rPr lang="pl-PL" sz="2600" dirty="0" smtClean="0"/>
              <a:t>Rozdziały zawierają mniej nowych danych a więcej refleksji nt. znaczenia i miejsca istniejących wyników w ogólnym schemacie wiedzy;</a:t>
            </a:r>
          </a:p>
          <a:p>
            <a:r>
              <a:rPr lang="pl-PL" sz="2600" dirty="0" smtClean="0"/>
              <a:t>Silniejsze recenzowanie: recenzenci + autorzy innych rozdziałów (nie dot. mat. </a:t>
            </a:r>
            <a:r>
              <a:rPr lang="pl-PL" sz="2600" dirty="0"/>
              <a:t>k</a:t>
            </a:r>
            <a:r>
              <a:rPr lang="pl-PL" sz="2600" dirty="0" smtClean="0"/>
              <a:t>onferencyjnych).</a:t>
            </a:r>
            <a:endParaRPr lang="pl-PL" sz="26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590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Książki </a:t>
            </a:r>
            <a:r>
              <a:rPr lang="pl-PL" dirty="0"/>
              <a:t>a</a:t>
            </a:r>
            <a:r>
              <a:rPr lang="pl-PL" dirty="0" smtClean="0"/>
              <a:t> czasopisma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08042979"/>
              </p:ext>
            </p:extLst>
          </p:nvPr>
        </p:nvGraphicFramePr>
        <p:xfrm>
          <a:off x="467544" y="1484784"/>
          <a:ext cx="822960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2952328"/>
                <a:gridCol w="2962672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Czynnik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Książki naukowe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Czasopisma naukowe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Odbiorca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Naukowcy, studenci, praktycy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Naukowcy i studenci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Punkt widzenia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Zwykle szeroki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Bardzo wąski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Znaczenie</a:t>
                      </a:r>
                      <a:r>
                        <a:rPr lang="pl-PL" sz="1600" baseline="0" dirty="0" smtClean="0"/>
                        <a:t> dla praktyki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Duże ze względu na dużą liczbę stron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Bardzo ograniczone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Źródła informacji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Szeroki przegląd literatury i doświadczeń autora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Literatura dot. zagadnienia szczegółowego, pojedynczy eksperyment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Wymagana wiedza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Znajomość kontekstu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Wymagana wiedza dot. dziedziny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Autorzy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Naukowcy i praktycy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Naukowcy, ew. studenci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Dyscypliny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Humanistyczne, społeczne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Ścisłe, przyrodnicze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Wpływ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Bezpośredni na naukę i społeczeństwo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Bezpośredni na naukę, częściowy na społeczeństwo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Aktualność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Łatwa dezaktualizacja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Większa aktualność</a:t>
                      </a:r>
                      <a:endParaRPr lang="pl-PL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Dostępność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Problematyczna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Pełny</a:t>
                      </a:r>
                      <a:r>
                        <a:rPr lang="pl-PL" sz="1600" baseline="0" dirty="0" smtClean="0"/>
                        <a:t> dostęp online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pl-PL" dirty="0" smtClean="0"/>
              <a:t>Łódź, 22.10.2013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970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Różnice dyscyplinarne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61976466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532776"/>
                <a:gridCol w="1759064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Książki (%)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Rozdziały (%)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Artykuły (%)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Inne (%)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Anglistyka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Historia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Romanistyka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Filozofia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Socjologia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Prawo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N. polityczne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Ekonomia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Chemia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0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67544" y="5877272"/>
            <a:ext cx="2868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Dane brytyjskie z 2008 r (Vincent 2013)</a:t>
            </a:r>
            <a:endParaRPr lang="pl-PL" sz="12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209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Różnice dyscyplinarne</a:t>
            </a:r>
            <a:endParaRPr lang="pl-PL" dirty="0"/>
          </a:p>
        </p:txBody>
      </p:sp>
      <p:pic>
        <p:nvPicPr>
          <p:cNvPr id="3" name="Obraz 2" descr="art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60" y="1556792"/>
            <a:ext cx="3249127" cy="5301208"/>
          </a:xfrm>
          <a:prstGeom prst="rect">
            <a:avLst/>
          </a:prstGeom>
        </p:spPr>
      </p:pic>
      <p:pic>
        <p:nvPicPr>
          <p:cNvPr id="5" name="Obraz 4" descr="art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1917" y="1556792"/>
            <a:ext cx="3277914" cy="5301208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A494F-89DC-4FAF-811B-6F19B0D8F86F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905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Skąd te różnice?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Wynikają z cech monografii (patrz def.): ścisły związek między autorem (pojedynczym), jego badaniami i tekstem;</a:t>
            </a:r>
          </a:p>
          <a:p>
            <a:r>
              <a:rPr lang="pl-PL" sz="2400" dirty="0" smtClean="0"/>
              <a:t>W naukach humanistycznych i społecznych tekst jest często jedynym sposobem przedstawienia swoich argumentów: „złoty standard”;</a:t>
            </a:r>
          </a:p>
          <a:p>
            <a:r>
              <a:rPr lang="pl-PL" sz="2400" dirty="0" smtClean="0"/>
              <a:t>Intelektualne procesy formułowania i komponowania tekstu są równie ważne, jak zasady realizacji eksperymentów;</a:t>
            </a:r>
          </a:p>
          <a:p>
            <a:r>
              <a:rPr lang="pl-PL" sz="2400" dirty="0" smtClean="0"/>
              <a:t>Pisanie jest sednem badań; w innych naukach pisanie tekstu bywa tylko (niezbędnym) dodatkiem.</a:t>
            </a:r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8622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82880"/>
            <a:ext cx="9144000" cy="1111664"/>
          </a:xfrm>
        </p:spPr>
        <p:txBody>
          <a:bodyPr>
            <a:normAutofit/>
          </a:bodyPr>
          <a:lstStyle/>
          <a:p>
            <a:r>
              <a:rPr lang="pl-PL" sz="4800" dirty="0" smtClean="0"/>
              <a:t>Kryzys publikowania naukowego</a:t>
            </a:r>
            <a:endParaRPr lang="pl-PL" sz="4800" dirty="0"/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556792"/>
            <a:ext cx="4752975" cy="4820448"/>
          </a:xfr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8EBE1-FE3F-4F61-B494-320F0880C61D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Łódź, 22.10.2013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213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3244</TotalTime>
  <Words>1823</Words>
  <Application>Microsoft Office PowerPoint</Application>
  <PresentationFormat>Pokaz na ekranie (4:3)</PresentationFormat>
  <Paragraphs>227</Paragraphs>
  <Slides>18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Decatur</vt:lpstr>
      <vt:lpstr>Monografie naukowe w otwartym dostępie</vt:lpstr>
      <vt:lpstr>Książka elektroniczna</vt:lpstr>
      <vt:lpstr>Monografia - definicja</vt:lpstr>
      <vt:lpstr>Wydawnictwa zbiorowe</vt:lpstr>
      <vt:lpstr>Książki a czasopisma</vt:lpstr>
      <vt:lpstr>Różnice dyscyplinarne</vt:lpstr>
      <vt:lpstr>Różnice dyscyplinarne</vt:lpstr>
      <vt:lpstr>Skąd te różnice?</vt:lpstr>
      <vt:lpstr>Kryzys publikowania naukowego</vt:lpstr>
      <vt:lpstr>OA dla książek - problemy</vt:lpstr>
      <vt:lpstr>Problemy, c.d.</vt:lpstr>
      <vt:lpstr>Model biznesowy</vt:lpstr>
      <vt:lpstr>Modele OA dla książek</vt:lpstr>
      <vt:lpstr>Modele OA dla książek</vt:lpstr>
      <vt:lpstr>Modele OA dla książek</vt:lpstr>
      <vt:lpstr>Zasady OA dla książek</vt:lpstr>
      <vt:lpstr>Wnioski</vt:lpstr>
      <vt:lpstr>Slajd 18</vt:lpstr>
    </vt:vector>
  </TitlesOfParts>
  <Company>Dom-laptop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Monografie naukowe w otwartym dostępie</dc:title>
  <dc:creator>Marek Nahotko</dc:creator>
  <cp:lastModifiedBy>Nahotko Marek</cp:lastModifiedBy>
  <cp:revision>71</cp:revision>
  <dcterms:created xsi:type="dcterms:W3CDTF">2013-09-13T19:02:01Z</dcterms:created>
  <dcterms:modified xsi:type="dcterms:W3CDTF">2013-10-21T10:28:33Z</dcterms:modified>
</cp:coreProperties>
</file>