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84" r:id="rId4"/>
    <p:sldId id="285" r:id="rId5"/>
    <p:sldId id="283" r:id="rId6"/>
    <p:sldId id="287" r:id="rId7"/>
    <p:sldId id="280" r:id="rId8"/>
    <p:sldId id="288" r:id="rId9"/>
    <p:sldId id="289" r:id="rId10"/>
    <p:sldId id="261" r:id="rId11"/>
    <p:sldId id="260" r:id="rId12"/>
    <p:sldId id="302" r:id="rId13"/>
    <p:sldId id="291" r:id="rId14"/>
    <p:sldId id="293" r:id="rId15"/>
    <p:sldId id="300" r:id="rId16"/>
    <p:sldId id="298" r:id="rId17"/>
    <p:sldId id="299" r:id="rId18"/>
    <p:sldId id="292" r:id="rId19"/>
    <p:sldId id="294" r:id="rId20"/>
    <p:sldId id="301"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cin\Documents\Asia\WIOD\Eksport-import%20WIOD%2020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rcin\Documents\Asia\WIOD\Eksport-import%20WIOD%2020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cin\Documents\Asia\WIOD\Eksport-import%20WIOD%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Arkusz11!$BL$4</c:f>
              <c:strCache>
                <c:ptCount val="1"/>
                <c:pt idx="0">
                  <c:v>J62_J63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Arkusz11!$BM$2:$BP$3</c:f>
              <c:multiLvlStrCache>
                <c:ptCount val="4"/>
                <c:lvl>
                  <c:pt idx="0">
                    <c:v>2000</c:v>
                  </c:pt>
                  <c:pt idx="1">
                    <c:v>2014</c:v>
                  </c:pt>
                  <c:pt idx="2">
                    <c:v>2000</c:v>
                  </c:pt>
                  <c:pt idx="3">
                    <c:v>2014</c:v>
                  </c:pt>
                </c:lvl>
                <c:lvl>
                  <c:pt idx="0">
                    <c:v>EU-15</c:v>
                  </c:pt>
                  <c:pt idx="2">
                    <c:v>EU-13</c:v>
                  </c:pt>
                </c:lvl>
              </c:multiLvlStrCache>
            </c:multiLvlStrRef>
          </c:cat>
          <c:val>
            <c:numRef>
              <c:f>Arkusz11!$BM$4:$BP$4</c:f>
              <c:numCache>
                <c:formatCode>0.0</c:formatCode>
                <c:ptCount val="4"/>
                <c:pt idx="0">
                  <c:v>17.639399999999988</c:v>
                </c:pt>
                <c:pt idx="1">
                  <c:v>26.2699</c:v>
                </c:pt>
                <c:pt idx="2">
                  <c:v>14.6732</c:v>
                </c:pt>
                <c:pt idx="3">
                  <c:v>28.894399999999987</c:v>
                </c:pt>
              </c:numCache>
            </c:numRef>
          </c:val>
        </c:ser>
        <c:ser>
          <c:idx val="1"/>
          <c:order val="1"/>
          <c:tx>
            <c:strRef>
              <c:f>Arkusz11!$BL$5</c:f>
              <c:strCache>
                <c:ptCount val="1"/>
                <c:pt idx="0">
                  <c:v>M69_M70</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Arkusz11!$BM$2:$BP$3</c:f>
              <c:multiLvlStrCache>
                <c:ptCount val="4"/>
                <c:lvl>
                  <c:pt idx="0">
                    <c:v>2000</c:v>
                  </c:pt>
                  <c:pt idx="1">
                    <c:v>2014</c:v>
                  </c:pt>
                  <c:pt idx="2">
                    <c:v>2000</c:v>
                  </c:pt>
                  <c:pt idx="3">
                    <c:v>2014</c:v>
                  </c:pt>
                </c:lvl>
                <c:lvl>
                  <c:pt idx="0">
                    <c:v>EU-15</c:v>
                  </c:pt>
                  <c:pt idx="2">
                    <c:v>EU-13</c:v>
                  </c:pt>
                </c:lvl>
              </c:multiLvlStrCache>
            </c:multiLvlStrRef>
          </c:cat>
          <c:val>
            <c:numRef>
              <c:f>Arkusz11!$BM$5:$BP$5</c:f>
              <c:numCache>
                <c:formatCode>0.0</c:formatCode>
                <c:ptCount val="4"/>
                <c:pt idx="0">
                  <c:v>37.76650000000005</c:v>
                </c:pt>
                <c:pt idx="1">
                  <c:v>41.399000000000001</c:v>
                </c:pt>
                <c:pt idx="2">
                  <c:v>34.200600000000009</c:v>
                </c:pt>
                <c:pt idx="3">
                  <c:v>33.538700000000013</c:v>
                </c:pt>
              </c:numCache>
            </c:numRef>
          </c:val>
        </c:ser>
        <c:ser>
          <c:idx val="2"/>
          <c:order val="2"/>
          <c:tx>
            <c:strRef>
              <c:f>Arkusz11!$BL$6</c:f>
              <c:strCache>
                <c:ptCount val="1"/>
                <c:pt idx="0">
                  <c:v>M71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Arkusz11!$BM$2:$BP$3</c:f>
              <c:multiLvlStrCache>
                <c:ptCount val="4"/>
                <c:lvl>
                  <c:pt idx="0">
                    <c:v>2000</c:v>
                  </c:pt>
                  <c:pt idx="1">
                    <c:v>2014</c:v>
                  </c:pt>
                  <c:pt idx="2">
                    <c:v>2000</c:v>
                  </c:pt>
                  <c:pt idx="3">
                    <c:v>2014</c:v>
                  </c:pt>
                </c:lvl>
                <c:lvl>
                  <c:pt idx="0">
                    <c:v>EU-15</c:v>
                  </c:pt>
                  <c:pt idx="2">
                    <c:v>EU-13</c:v>
                  </c:pt>
                </c:lvl>
              </c:multiLvlStrCache>
            </c:multiLvlStrRef>
          </c:cat>
          <c:val>
            <c:numRef>
              <c:f>Arkusz11!$BM$6:$BP$6</c:f>
              <c:numCache>
                <c:formatCode>0.0</c:formatCode>
                <c:ptCount val="4"/>
                <c:pt idx="0">
                  <c:v>17.961299999999966</c:v>
                </c:pt>
                <c:pt idx="1">
                  <c:v>18.23979999999997</c:v>
                </c:pt>
                <c:pt idx="2">
                  <c:v>20.349500000000003</c:v>
                </c:pt>
                <c:pt idx="3">
                  <c:v>15.55</c:v>
                </c:pt>
              </c:numCache>
            </c:numRef>
          </c:val>
        </c:ser>
        <c:ser>
          <c:idx val="3"/>
          <c:order val="3"/>
          <c:tx>
            <c:strRef>
              <c:f>Arkusz11!$BL$7</c:f>
              <c:strCache>
                <c:ptCount val="1"/>
                <c:pt idx="0">
                  <c:v>M72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Arkusz11!$BM$2:$BP$3</c:f>
              <c:multiLvlStrCache>
                <c:ptCount val="4"/>
                <c:lvl>
                  <c:pt idx="0">
                    <c:v>2000</c:v>
                  </c:pt>
                  <c:pt idx="1">
                    <c:v>2014</c:v>
                  </c:pt>
                  <c:pt idx="2">
                    <c:v>2000</c:v>
                  </c:pt>
                  <c:pt idx="3">
                    <c:v>2014</c:v>
                  </c:pt>
                </c:lvl>
                <c:lvl>
                  <c:pt idx="0">
                    <c:v>EU-15</c:v>
                  </c:pt>
                  <c:pt idx="2">
                    <c:v>EU-13</c:v>
                  </c:pt>
                </c:lvl>
              </c:multiLvlStrCache>
            </c:multiLvlStrRef>
          </c:cat>
          <c:val>
            <c:numRef>
              <c:f>Arkusz11!$BM$7:$BP$7</c:f>
              <c:numCache>
                <c:formatCode>0.0</c:formatCode>
                <c:ptCount val="4"/>
                <c:pt idx="0">
                  <c:v>13.5357</c:v>
                </c:pt>
                <c:pt idx="1">
                  <c:v>4.3013999999999992</c:v>
                </c:pt>
                <c:pt idx="2">
                  <c:v>7.6444999999999945</c:v>
                </c:pt>
                <c:pt idx="3">
                  <c:v>3.6135000000000002</c:v>
                </c:pt>
              </c:numCache>
            </c:numRef>
          </c:val>
        </c:ser>
        <c:ser>
          <c:idx val="4"/>
          <c:order val="4"/>
          <c:tx>
            <c:strRef>
              <c:f>Arkusz11!$BL$8</c:f>
              <c:strCache>
                <c:ptCount val="1"/>
                <c:pt idx="0">
                  <c:v>M73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Arkusz11!$BM$2:$BP$3</c:f>
              <c:multiLvlStrCache>
                <c:ptCount val="4"/>
                <c:lvl>
                  <c:pt idx="0">
                    <c:v>2000</c:v>
                  </c:pt>
                  <c:pt idx="1">
                    <c:v>2014</c:v>
                  </c:pt>
                  <c:pt idx="2">
                    <c:v>2000</c:v>
                  </c:pt>
                  <c:pt idx="3">
                    <c:v>2014</c:v>
                  </c:pt>
                </c:lvl>
                <c:lvl>
                  <c:pt idx="0">
                    <c:v>EU-15</c:v>
                  </c:pt>
                  <c:pt idx="2">
                    <c:v>EU-13</c:v>
                  </c:pt>
                </c:lvl>
              </c:multiLvlStrCache>
            </c:multiLvlStrRef>
          </c:cat>
          <c:val>
            <c:numRef>
              <c:f>Arkusz11!$BM$8:$BP$8</c:f>
              <c:numCache>
                <c:formatCode>0.0</c:formatCode>
                <c:ptCount val="4"/>
                <c:pt idx="0">
                  <c:v>13.097</c:v>
                </c:pt>
                <c:pt idx="1">
                  <c:v>9.7900000000000009</c:v>
                </c:pt>
                <c:pt idx="2">
                  <c:v>23.132300000000001</c:v>
                </c:pt>
                <c:pt idx="3">
                  <c:v>18.403499999999969</c:v>
                </c:pt>
              </c:numCache>
            </c:numRef>
          </c:val>
        </c:ser>
        <c:dLbls>
          <c:showLegendKey val="0"/>
          <c:showVal val="0"/>
          <c:showCatName val="0"/>
          <c:showSerName val="0"/>
          <c:showPercent val="0"/>
          <c:showBubbleSize val="0"/>
        </c:dLbls>
        <c:gapWidth val="150"/>
        <c:overlap val="100"/>
        <c:axId val="320247624"/>
        <c:axId val="320251936"/>
      </c:barChart>
      <c:catAx>
        <c:axId val="320247624"/>
        <c:scaling>
          <c:orientation val="minMax"/>
        </c:scaling>
        <c:delete val="0"/>
        <c:axPos val="b"/>
        <c:numFmt formatCode="General" sourceLinked="0"/>
        <c:majorTickMark val="out"/>
        <c:minorTickMark val="none"/>
        <c:tickLblPos val="nextTo"/>
        <c:crossAx val="320251936"/>
        <c:crosses val="autoZero"/>
        <c:auto val="1"/>
        <c:lblAlgn val="ctr"/>
        <c:lblOffset val="100"/>
        <c:noMultiLvlLbl val="0"/>
      </c:catAx>
      <c:valAx>
        <c:axId val="320251936"/>
        <c:scaling>
          <c:orientation val="minMax"/>
        </c:scaling>
        <c:delete val="0"/>
        <c:axPos val="l"/>
        <c:majorGridlines/>
        <c:numFmt formatCode="0%" sourceLinked="1"/>
        <c:majorTickMark val="out"/>
        <c:minorTickMark val="none"/>
        <c:tickLblPos val="nextTo"/>
        <c:crossAx val="320247624"/>
        <c:crosses val="autoZero"/>
        <c:crossBetween val="between"/>
      </c:valAx>
    </c:plotArea>
    <c:legend>
      <c:legendPos val="r"/>
      <c:overlay val="0"/>
    </c:legend>
    <c:plotVisOnly val="1"/>
    <c:dispBlanksAs val="gap"/>
    <c:showDLblsOverMax val="0"/>
  </c:chart>
  <c:txPr>
    <a:bodyPr/>
    <a:lstStyle/>
    <a:p>
      <a:pPr>
        <a:defRPr sz="140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Arkusz11!$A$4</c:f>
              <c:strCache>
                <c:ptCount val="1"/>
                <c:pt idx="0">
                  <c:v>J62_J63</c:v>
                </c:pt>
              </c:strCache>
            </c:strRef>
          </c:tx>
          <c:invertIfNegative val="0"/>
          <c:cat>
            <c:multiLvlStrRef>
              <c:f>Arkusz11!$B$2:$AE$3</c:f>
              <c:multiLvlStrCache>
                <c:ptCount val="30"/>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pt idx="26">
                    <c:v>2000</c:v>
                  </c:pt>
                  <c:pt idx="27">
                    <c:v>2014</c:v>
                  </c:pt>
                  <c:pt idx="28">
                    <c:v>2000</c:v>
                  </c:pt>
                  <c:pt idx="29">
                    <c:v>2014</c:v>
                  </c:pt>
                </c:lvl>
                <c:lvl>
                  <c:pt idx="0">
                    <c:v>AUT</c:v>
                  </c:pt>
                  <c:pt idx="2">
                    <c:v>BEL</c:v>
                  </c:pt>
                  <c:pt idx="4">
                    <c:v>DNK</c:v>
                  </c:pt>
                  <c:pt idx="6">
                    <c:v>FIN</c:v>
                  </c:pt>
                  <c:pt idx="8">
                    <c:v>FRA</c:v>
                  </c:pt>
                  <c:pt idx="10">
                    <c:v>GER</c:v>
                  </c:pt>
                  <c:pt idx="12">
                    <c:v>GBR</c:v>
                  </c:pt>
                  <c:pt idx="14">
                    <c:v>GRC</c:v>
                  </c:pt>
                  <c:pt idx="16">
                    <c:v>IRL</c:v>
                  </c:pt>
                  <c:pt idx="18">
                    <c:v>ITA</c:v>
                  </c:pt>
                  <c:pt idx="20">
                    <c:v>LUX</c:v>
                  </c:pt>
                  <c:pt idx="22">
                    <c:v>NLD</c:v>
                  </c:pt>
                  <c:pt idx="24">
                    <c:v>PRT</c:v>
                  </c:pt>
                  <c:pt idx="26">
                    <c:v>ESP</c:v>
                  </c:pt>
                  <c:pt idx="28">
                    <c:v>SWE</c:v>
                  </c:pt>
                </c:lvl>
              </c:multiLvlStrCache>
            </c:multiLvlStrRef>
          </c:cat>
          <c:val>
            <c:numRef>
              <c:f>Arkusz11!$B$4:$AE$4</c:f>
              <c:numCache>
                <c:formatCode>General</c:formatCode>
                <c:ptCount val="30"/>
                <c:pt idx="0">
                  <c:v>0.15714855500000019</c:v>
                </c:pt>
                <c:pt idx="1">
                  <c:v>0.23920985400000022</c:v>
                </c:pt>
                <c:pt idx="2">
                  <c:v>0.11719488000000011</c:v>
                </c:pt>
                <c:pt idx="3">
                  <c:v>0.15714855500000019</c:v>
                </c:pt>
                <c:pt idx="4">
                  <c:v>0.28316880000000039</c:v>
                </c:pt>
                <c:pt idx="5">
                  <c:v>0.33932401700000098</c:v>
                </c:pt>
                <c:pt idx="6">
                  <c:v>0.27068096500000077</c:v>
                </c:pt>
                <c:pt idx="7">
                  <c:v>0.39573529200000002</c:v>
                </c:pt>
                <c:pt idx="8">
                  <c:v>0.11475673100000011</c:v>
                </c:pt>
                <c:pt idx="9">
                  <c:v>0.135091605</c:v>
                </c:pt>
                <c:pt idx="10">
                  <c:v>0.15055678200000022</c:v>
                </c:pt>
                <c:pt idx="11">
                  <c:v>0.29589090900000053</c:v>
                </c:pt>
                <c:pt idx="12">
                  <c:v>0.22710265999999987</c:v>
                </c:pt>
                <c:pt idx="13">
                  <c:v>0.26826378499999998</c:v>
                </c:pt>
                <c:pt idx="14">
                  <c:v>6.4422701000000096E-2</c:v>
                </c:pt>
                <c:pt idx="15">
                  <c:v>0.15686389000000026</c:v>
                </c:pt>
                <c:pt idx="16">
                  <c:v>0.50274152800000005</c:v>
                </c:pt>
                <c:pt idx="17">
                  <c:v>0.86928885300000103</c:v>
                </c:pt>
                <c:pt idx="18">
                  <c:v>0.18696526900000032</c:v>
                </c:pt>
                <c:pt idx="19">
                  <c:v>0.21419798600000026</c:v>
                </c:pt>
                <c:pt idx="20">
                  <c:v>0.24721679200000032</c:v>
                </c:pt>
                <c:pt idx="21">
                  <c:v>0.58944800200000014</c:v>
                </c:pt>
                <c:pt idx="22">
                  <c:v>0.14569576100000001</c:v>
                </c:pt>
                <c:pt idx="23">
                  <c:v>0.19257764999999988</c:v>
                </c:pt>
                <c:pt idx="24">
                  <c:v>0.11882752100000003</c:v>
                </c:pt>
                <c:pt idx="25">
                  <c:v>0.23496733000000042</c:v>
                </c:pt>
                <c:pt idx="26">
                  <c:v>0.20547172599999997</c:v>
                </c:pt>
                <c:pt idx="27">
                  <c:v>0.39853983700000045</c:v>
                </c:pt>
                <c:pt idx="28">
                  <c:v>0.21930679800000019</c:v>
                </c:pt>
                <c:pt idx="29">
                  <c:v>0.35610803300000032</c:v>
                </c:pt>
              </c:numCache>
            </c:numRef>
          </c:val>
        </c:ser>
        <c:ser>
          <c:idx val="1"/>
          <c:order val="1"/>
          <c:tx>
            <c:strRef>
              <c:f>Arkusz11!$A$5</c:f>
              <c:strCache>
                <c:ptCount val="1"/>
                <c:pt idx="0">
                  <c:v>M69_M70</c:v>
                </c:pt>
              </c:strCache>
            </c:strRef>
          </c:tx>
          <c:invertIfNegative val="0"/>
          <c:cat>
            <c:multiLvlStrRef>
              <c:f>Arkusz11!$B$2:$AE$3</c:f>
              <c:multiLvlStrCache>
                <c:ptCount val="30"/>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pt idx="26">
                    <c:v>2000</c:v>
                  </c:pt>
                  <c:pt idx="27">
                    <c:v>2014</c:v>
                  </c:pt>
                  <c:pt idx="28">
                    <c:v>2000</c:v>
                  </c:pt>
                  <c:pt idx="29">
                    <c:v>2014</c:v>
                  </c:pt>
                </c:lvl>
                <c:lvl>
                  <c:pt idx="0">
                    <c:v>AUT</c:v>
                  </c:pt>
                  <c:pt idx="2">
                    <c:v>BEL</c:v>
                  </c:pt>
                  <c:pt idx="4">
                    <c:v>DNK</c:v>
                  </c:pt>
                  <c:pt idx="6">
                    <c:v>FIN</c:v>
                  </c:pt>
                  <c:pt idx="8">
                    <c:v>FRA</c:v>
                  </c:pt>
                  <c:pt idx="10">
                    <c:v>GER</c:v>
                  </c:pt>
                  <c:pt idx="12">
                    <c:v>GBR</c:v>
                  </c:pt>
                  <c:pt idx="14">
                    <c:v>GRC</c:v>
                  </c:pt>
                  <c:pt idx="16">
                    <c:v>IRL</c:v>
                  </c:pt>
                  <c:pt idx="18">
                    <c:v>ITA</c:v>
                  </c:pt>
                  <c:pt idx="20">
                    <c:v>LUX</c:v>
                  </c:pt>
                  <c:pt idx="22">
                    <c:v>NLD</c:v>
                  </c:pt>
                  <c:pt idx="24">
                    <c:v>PRT</c:v>
                  </c:pt>
                  <c:pt idx="26">
                    <c:v>ESP</c:v>
                  </c:pt>
                  <c:pt idx="28">
                    <c:v>SWE</c:v>
                  </c:pt>
                </c:lvl>
              </c:multiLvlStrCache>
            </c:multiLvlStrRef>
          </c:cat>
          <c:val>
            <c:numRef>
              <c:f>Arkusz11!$B$5:$AE$5</c:f>
              <c:numCache>
                <c:formatCode>General</c:formatCode>
                <c:ptCount val="30"/>
                <c:pt idx="0">
                  <c:v>0.35680750700000052</c:v>
                </c:pt>
                <c:pt idx="1">
                  <c:v>0.40697163400000008</c:v>
                </c:pt>
                <c:pt idx="2">
                  <c:v>0.56245645999999949</c:v>
                </c:pt>
                <c:pt idx="3">
                  <c:v>0.35680750700000052</c:v>
                </c:pt>
                <c:pt idx="4">
                  <c:v>0.20705133900000022</c:v>
                </c:pt>
                <c:pt idx="5">
                  <c:v>0.24241227600000029</c:v>
                </c:pt>
                <c:pt idx="6">
                  <c:v>0.22948475700000004</c:v>
                </c:pt>
                <c:pt idx="7">
                  <c:v>0.28503957600000002</c:v>
                </c:pt>
                <c:pt idx="8">
                  <c:v>0.32520392100000045</c:v>
                </c:pt>
                <c:pt idx="9">
                  <c:v>0.54197753000000004</c:v>
                </c:pt>
                <c:pt idx="10">
                  <c:v>0.42692226000000078</c:v>
                </c:pt>
                <c:pt idx="11">
                  <c:v>0.40859453899999998</c:v>
                </c:pt>
                <c:pt idx="12">
                  <c:v>0.37242780000000053</c:v>
                </c:pt>
                <c:pt idx="13">
                  <c:v>0.38832130700000089</c:v>
                </c:pt>
                <c:pt idx="14">
                  <c:v>0.49635800400000052</c:v>
                </c:pt>
                <c:pt idx="15">
                  <c:v>0.61504031000000103</c:v>
                </c:pt>
                <c:pt idx="16">
                  <c:v>0.22597688200000018</c:v>
                </c:pt>
                <c:pt idx="17">
                  <c:v>7.9359221000000105E-2</c:v>
                </c:pt>
                <c:pt idx="18">
                  <c:v>0.36452887800000078</c:v>
                </c:pt>
                <c:pt idx="19">
                  <c:v>0.38905265600000039</c:v>
                </c:pt>
                <c:pt idx="20">
                  <c:v>0.45019411799999998</c:v>
                </c:pt>
                <c:pt idx="21">
                  <c:v>0.28302773800000008</c:v>
                </c:pt>
                <c:pt idx="22">
                  <c:v>0.56695052599999951</c:v>
                </c:pt>
                <c:pt idx="23">
                  <c:v>0.65854365000000104</c:v>
                </c:pt>
                <c:pt idx="24">
                  <c:v>0.39193771400000038</c:v>
                </c:pt>
                <c:pt idx="25">
                  <c:v>0.41564609100000038</c:v>
                </c:pt>
                <c:pt idx="26">
                  <c:v>0.280659349</c:v>
                </c:pt>
                <c:pt idx="27">
                  <c:v>0.27336641900000064</c:v>
                </c:pt>
                <c:pt idx="28">
                  <c:v>0.30799628200000045</c:v>
                </c:pt>
                <c:pt idx="29">
                  <c:v>0.3129716710000009</c:v>
                </c:pt>
              </c:numCache>
            </c:numRef>
          </c:val>
        </c:ser>
        <c:ser>
          <c:idx val="2"/>
          <c:order val="2"/>
          <c:tx>
            <c:strRef>
              <c:f>Arkusz11!$A$6</c:f>
              <c:strCache>
                <c:ptCount val="1"/>
                <c:pt idx="0">
                  <c:v>M71</c:v>
                </c:pt>
              </c:strCache>
            </c:strRef>
          </c:tx>
          <c:invertIfNegative val="0"/>
          <c:cat>
            <c:multiLvlStrRef>
              <c:f>Arkusz11!$B$2:$AE$3</c:f>
              <c:multiLvlStrCache>
                <c:ptCount val="30"/>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pt idx="26">
                    <c:v>2000</c:v>
                  </c:pt>
                  <c:pt idx="27">
                    <c:v>2014</c:v>
                  </c:pt>
                  <c:pt idx="28">
                    <c:v>2000</c:v>
                  </c:pt>
                  <c:pt idx="29">
                    <c:v>2014</c:v>
                  </c:pt>
                </c:lvl>
                <c:lvl>
                  <c:pt idx="0">
                    <c:v>AUT</c:v>
                  </c:pt>
                  <c:pt idx="2">
                    <c:v>BEL</c:v>
                  </c:pt>
                  <c:pt idx="4">
                    <c:v>DNK</c:v>
                  </c:pt>
                  <c:pt idx="6">
                    <c:v>FIN</c:v>
                  </c:pt>
                  <c:pt idx="8">
                    <c:v>FRA</c:v>
                  </c:pt>
                  <c:pt idx="10">
                    <c:v>GER</c:v>
                  </c:pt>
                  <c:pt idx="12">
                    <c:v>GBR</c:v>
                  </c:pt>
                  <c:pt idx="14">
                    <c:v>GRC</c:v>
                  </c:pt>
                  <c:pt idx="16">
                    <c:v>IRL</c:v>
                  </c:pt>
                  <c:pt idx="18">
                    <c:v>ITA</c:v>
                  </c:pt>
                  <c:pt idx="20">
                    <c:v>LUX</c:v>
                  </c:pt>
                  <c:pt idx="22">
                    <c:v>NLD</c:v>
                  </c:pt>
                  <c:pt idx="24">
                    <c:v>PRT</c:v>
                  </c:pt>
                  <c:pt idx="26">
                    <c:v>ESP</c:v>
                  </c:pt>
                  <c:pt idx="28">
                    <c:v>SWE</c:v>
                  </c:pt>
                </c:lvl>
              </c:multiLvlStrCache>
            </c:multiLvlStrRef>
          </c:cat>
          <c:val>
            <c:numRef>
              <c:f>Arkusz11!$B$6:$AE$6</c:f>
              <c:numCache>
                <c:formatCode>General</c:formatCode>
                <c:ptCount val="30"/>
                <c:pt idx="0">
                  <c:v>0.20693605500000026</c:v>
                </c:pt>
                <c:pt idx="1">
                  <c:v>0.17388348600000023</c:v>
                </c:pt>
                <c:pt idx="2">
                  <c:v>0.13014697</c:v>
                </c:pt>
                <c:pt idx="3">
                  <c:v>0.20693605500000026</c:v>
                </c:pt>
                <c:pt idx="4">
                  <c:v>0.25801141400000005</c:v>
                </c:pt>
                <c:pt idx="5">
                  <c:v>0.245851503</c:v>
                </c:pt>
                <c:pt idx="6">
                  <c:v>0.18620842500000029</c:v>
                </c:pt>
                <c:pt idx="7">
                  <c:v>0.18733712799999999</c:v>
                </c:pt>
                <c:pt idx="8">
                  <c:v>0.12814729300000019</c:v>
                </c:pt>
                <c:pt idx="9">
                  <c:v>0.17396175699999999</c:v>
                </c:pt>
                <c:pt idx="10">
                  <c:v>0.170366767</c:v>
                </c:pt>
                <c:pt idx="11">
                  <c:v>0.17171766799999999</c:v>
                </c:pt>
                <c:pt idx="12">
                  <c:v>0.19658212999999997</c:v>
                </c:pt>
                <c:pt idx="13">
                  <c:v>0.21497094600000019</c:v>
                </c:pt>
                <c:pt idx="14">
                  <c:v>0.15302693900000022</c:v>
                </c:pt>
                <c:pt idx="15">
                  <c:v>8.7035350000000067E-2</c:v>
                </c:pt>
                <c:pt idx="16">
                  <c:v>0.16541358800000025</c:v>
                </c:pt>
                <c:pt idx="17">
                  <c:v>2.9653171000000016E-2</c:v>
                </c:pt>
                <c:pt idx="18">
                  <c:v>0.208354819</c:v>
                </c:pt>
                <c:pt idx="19">
                  <c:v>0.21931917900000023</c:v>
                </c:pt>
                <c:pt idx="20">
                  <c:v>0.137000864</c:v>
                </c:pt>
                <c:pt idx="21">
                  <c:v>5.5235662999999997E-2</c:v>
                </c:pt>
                <c:pt idx="22">
                  <c:v>0.1025537420000001</c:v>
                </c:pt>
                <c:pt idx="23">
                  <c:v>7.2963710000000098E-2</c:v>
                </c:pt>
                <c:pt idx="24">
                  <c:v>0.24483282200000001</c:v>
                </c:pt>
                <c:pt idx="25">
                  <c:v>0.19717342199999988</c:v>
                </c:pt>
                <c:pt idx="26">
                  <c:v>0.27093663299999998</c:v>
                </c:pt>
                <c:pt idx="27">
                  <c:v>0.20979822300000026</c:v>
                </c:pt>
                <c:pt idx="28">
                  <c:v>0.16490126100000019</c:v>
                </c:pt>
                <c:pt idx="29">
                  <c:v>0.14835928600000026</c:v>
                </c:pt>
              </c:numCache>
            </c:numRef>
          </c:val>
        </c:ser>
        <c:ser>
          <c:idx val="3"/>
          <c:order val="3"/>
          <c:tx>
            <c:strRef>
              <c:f>Arkusz11!$A$7</c:f>
              <c:strCache>
                <c:ptCount val="1"/>
                <c:pt idx="0">
                  <c:v>M72</c:v>
                </c:pt>
              </c:strCache>
            </c:strRef>
          </c:tx>
          <c:invertIfNegative val="0"/>
          <c:cat>
            <c:multiLvlStrRef>
              <c:f>Arkusz11!$B$2:$AE$3</c:f>
              <c:multiLvlStrCache>
                <c:ptCount val="30"/>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pt idx="26">
                    <c:v>2000</c:v>
                  </c:pt>
                  <c:pt idx="27">
                    <c:v>2014</c:v>
                  </c:pt>
                  <c:pt idx="28">
                    <c:v>2000</c:v>
                  </c:pt>
                  <c:pt idx="29">
                    <c:v>2014</c:v>
                  </c:pt>
                </c:lvl>
                <c:lvl>
                  <c:pt idx="0">
                    <c:v>AUT</c:v>
                  </c:pt>
                  <c:pt idx="2">
                    <c:v>BEL</c:v>
                  </c:pt>
                  <c:pt idx="4">
                    <c:v>DNK</c:v>
                  </c:pt>
                  <c:pt idx="6">
                    <c:v>FIN</c:v>
                  </c:pt>
                  <c:pt idx="8">
                    <c:v>FRA</c:v>
                  </c:pt>
                  <c:pt idx="10">
                    <c:v>GER</c:v>
                  </c:pt>
                  <c:pt idx="12">
                    <c:v>GBR</c:v>
                  </c:pt>
                  <c:pt idx="14">
                    <c:v>GRC</c:v>
                  </c:pt>
                  <c:pt idx="16">
                    <c:v>IRL</c:v>
                  </c:pt>
                  <c:pt idx="18">
                    <c:v>ITA</c:v>
                  </c:pt>
                  <c:pt idx="20">
                    <c:v>LUX</c:v>
                  </c:pt>
                  <c:pt idx="22">
                    <c:v>NLD</c:v>
                  </c:pt>
                  <c:pt idx="24">
                    <c:v>PRT</c:v>
                  </c:pt>
                  <c:pt idx="26">
                    <c:v>ESP</c:v>
                  </c:pt>
                  <c:pt idx="28">
                    <c:v>SWE</c:v>
                  </c:pt>
                </c:lvl>
              </c:multiLvlStrCache>
            </c:multiLvlStrRef>
          </c:cat>
          <c:val>
            <c:numRef>
              <c:f>Arkusz11!$B$7:$AE$7</c:f>
              <c:numCache>
                <c:formatCode>General</c:formatCode>
                <c:ptCount val="30"/>
                <c:pt idx="0">
                  <c:v>5.4284739000000033E-2</c:v>
                </c:pt>
                <c:pt idx="1">
                  <c:v>2.8220140000000005E-2</c:v>
                </c:pt>
                <c:pt idx="2">
                  <c:v>2.1802420000000006E-2</c:v>
                </c:pt>
                <c:pt idx="3">
                  <c:v>5.4284739000000033E-2</c:v>
                </c:pt>
                <c:pt idx="4">
                  <c:v>4.8688283999999998E-2</c:v>
                </c:pt>
                <c:pt idx="5">
                  <c:v>8.188060300000001E-2</c:v>
                </c:pt>
                <c:pt idx="6">
                  <c:v>0.18360930600000022</c:v>
                </c:pt>
                <c:pt idx="7">
                  <c:v>8.3646110000000065E-2</c:v>
                </c:pt>
                <c:pt idx="8">
                  <c:v>0.32190758600000052</c:v>
                </c:pt>
                <c:pt idx="9">
                  <c:v>5.3585801999999995E-2</c:v>
                </c:pt>
                <c:pt idx="10">
                  <c:v>0.11637318700000002</c:v>
                </c:pt>
                <c:pt idx="11">
                  <c:v>3.6081272000000081E-2</c:v>
                </c:pt>
                <c:pt idx="12">
                  <c:v>0.11833805999999998</c:v>
                </c:pt>
                <c:pt idx="13">
                  <c:v>3.786277100000001E-2</c:v>
                </c:pt>
                <c:pt idx="14">
                  <c:v>2.1795299000000011E-2</c:v>
                </c:pt>
                <c:pt idx="15">
                  <c:v>3.6327020000000002E-2</c:v>
                </c:pt>
                <c:pt idx="16">
                  <c:v>3.624363800000005E-2</c:v>
                </c:pt>
                <c:pt idx="17">
                  <c:v>1.2445289999999999E-2</c:v>
                </c:pt>
                <c:pt idx="18">
                  <c:v>0.105843803</c:v>
                </c:pt>
                <c:pt idx="19">
                  <c:v>6.9160682000000098E-2</c:v>
                </c:pt>
                <c:pt idx="20">
                  <c:v>8.0467636000000009E-2</c:v>
                </c:pt>
                <c:pt idx="21">
                  <c:v>2.7529186000000001E-2</c:v>
                </c:pt>
                <c:pt idx="22">
                  <c:v>6.8217175000000019E-2</c:v>
                </c:pt>
                <c:pt idx="23">
                  <c:v>1.5445340000000002E-2</c:v>
                </c:pt>
                <c:pt idx="24">
                  <c:v>1.8750790000000017E-3</c:v>
                </c:pt>
                <c:pt idx="25">
                  <c:v>7.9905010000000127E-3</c:v>
                </c:pt>
                <c:pt idx="26">
                  <c:v>6.6158431000000031E-2</c:v>
                </c:pt>
                <c:pt idx="27">
                  <c:v>1.0489872000000009E-2</c:v>
                </c:pt>
                <c:pt idx="28">
                  <c:v>0.15493480700000026</c:v>
                </c:pt>
                <c:pt idx="29">
                  <c:v>7.666647800000001E-2</c:v>
                </c:pt>
              </c:numCache>
            </c:numRef>
          </c:val>
        </c:ser>
        <c:ser>
          <c:idx val="4"/>
          <c:order val="4"/>
          <c:tx>
            <c:strRef>
              <c:f>Arkusz11!$A$8</c:f>
              <c:strCache>
                <c:ptCount val="1"/>
                <c:pt idx="0">
                  <c:v>M73</c:v>
                </c:pt>
              </c:strCache>
            </c:strRef>
          </c:tx>
          <c:invertIfNegative val="0"/>
          <c:cat>
            <c:multiLvlStrRef>
              <c:f>Arkusz11!$B$2:$AE$3</c:f>
              <c:multiLvlStrCache>
                <c:ptCount val="30"/>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pt idx="26">
                    <c:v>2000</c:v>
                  </c:pt>
                  <c:pt idx="27">
                    <c:v>2014</c:v>
                  </c:pt>
                  <c:pt idx="28">
                    <c:v>2000</c:v>
                  </c:pt>
                  <c:pt idx="29">
                    <c:v>2014</c:v>
                  </c:pt>
                </c:lvl>
                <c:lvl>
                  <c:pt idx="0">
                    <c:v>AUT</c:v>
                  </c:pt>
                  <c:pt idx="2">
                    <c:v>BEL</c:v>
                  </c:pt>
                  <c:pt idx="4">
                    <c:v>DNK</c:v>
                  </c:pt>
                  <c:pt idx="6">
                    <c:v>FIN</c:v>
                  </c:pt>
                  <c:pt idx="8">
                    <c:v>FRA</c:v>
                  </c:pt>
                  <c:pt idx="10">
                    <c:v>GER</c:v>
                  </c:pt>
                  <c:pt idx="12">
                    <c:v>GBR</c:v>
                  </c:pt>
                  <c:pt idx="14">
                    <c:v>GRC</c:v>
                  </c:pt>
                  <c:pt idx="16">
                    <c:v>IRL</c:v>
                  </c:pt>
                  <c:pt idx="18">
                    <c:v>ITA</c:v>
                  </c:pt>
                  <c:pt idx="20">
                    <c:v>LUX</c:v>
                  </c:pt>
                  <c:pt idx="22">
                    <c:v>NLD</c:v>
                  </c:pt>
                  <c:pt idx="24">
                    <c:v>PRT</c:v>
                  </c:pt>
                  <c:pt idx="26">
                    <c:v>ESP</c:v>
                  </c:pt>
                  <c:pt idx="28">
                    <c:v>SWE</c:v>
                  </c:pt>
                </c:lvl>
              </c:multiLvlStrCache>
            </c:multiLvlStrRef>
          </c:cat>
          <c:val>
            <c:numRef>
              <c:f>Arkusz11!$B$8:$AE$8</c:f>
              <c:numCache>
                <c:formatCode>General</c:formatCode>
                <c:ptCount val="30"/>
                <c:pt idx="0">
                  <c:v>0.22482314600000003</c:v>
                </c:pt>
                <c:pt idx="1">
                  <c:v>0.15171488700000033</c:v>
                </c:pt>
                <c:pt idx="2">
                  <c:v>0.16839928000000032</c:v>
                </c:pt>
                <c:pt idx="3">
                  <c:v>0.22482314600000003</c:v>
                </c:pt>
                <c:pt idx="4">
                  <c:v>0.20308016200000001</c:v>
                </c:pt>
                <c:pt idx="5">
                  <c:v>9.0531601000000017E-2</c:v>
                </c:pt>
                <c:pt idx="6">
                  <c:v>0.13001654700000001</c:v>
                </c:pt>
                <c:pt idx="7">
                  <c:v>4.8241894999999965E-2</c:v>
                </c:pt>
                <c:pt idx="8">
                  <c:v>0.109984469</c:v>
                </c:pt>
                <c:pt idx="9">
                  <c:v>9.5383306000000015E-2</c:v>
                </c:pt>
                <c:pt idx="10">
                  <c:v>0.13578100400000001</c:v>
                </c:pt>
                <c:pt idx="11">
                  <c:v>8.7715611000000027E-2</c:v>
                </c:pt>
                <c:pt idx="12">
                  <c:v>8.5549340000000168E-2</c:v>
                </c:pt>
                <c:pt idx="13">
                  <c:v>9.0581192000000046E-2</c:v>
                </c:pt>
                <c:pt idx="14">
                  <c:v>0.26439705799999996</c:v>
                </c:pt>
                <c:pt idx="15">
                  <c:v>0.1047334300000001</c:v>
                </c:pt>
                <c:pt idx="16">
                  <c:v>6.962436399999998E-2</c:v>
                </c:pt>
                <c:pt idx="17">
                  <c:v>9.2534650000000163E-3</c:v>
                </c:pt>
                <c:pt idx="18">
                  <c:v>0.13430723100000022</c:v>
                </c:pt>
                <c:pt idx="19">
                  <c:v>0.10826949700000002</c:v>
                </c:pt>
                <c:pt idx="20">
                  <c:v>8.5120590000000065E-2</c:v>
                </c:pt>
                <c:pt idx="21">
                  <c:v>4.4759412000000033E-2</c:v>
                </c:pt>
                <c:pt idx="22">
                  <c:v>0.11658279600000002</c:v>
                </c:pt>
                <c:pt idx="23">
                  <c:v>6.0469660000000078E-2</c:v>
                </c:pt>
                <c:pt idx="24">
                  <c:v>0.24252686400000001</c:v>
                </c:pt>
                <c:pt idx="25">
                  <c:v>0.144222657</c:v>
                </c:pt>
                <c:pt idx="26">
                  <c:v>0.176773861</c:v>
                </c:pt>
                <c:pt idx="27">
                  <c:v>0.10780564900000011</c:v>
                </c:pt>
                <c:pt idx="28">
                  <c:v>0.15286085199999999</c:v>
                </c:pt>
                <c:pt idx="29">
                  <c:v>0.1058945320000001</c:v>
                </c:pt>
              </c:numCache>
            </c:numRef>
          </c:val>
        </c:ser>
        <c:dLbls>
          <c:showLegendKey val="0"/>
          <c:showVal val="0"/>
          <c:showCatName val="0"/>
          <c:showSerName val="0"/>
          <c:showPercent val="0"/>
          <c:showBubbleSize val="0"/>
        </c:dLbls>
        <c:gapWidth val="150"/>
        <c:overlap val="100"/>
        <c:axId val="320249584"/>
        <c:axId val="320249976"/>
      </c:barChart>
      <c:catAx>
        <c:axId val="320249584"/>
        <c:scaling>
          <c:orientation val="minMax"/>
        </c:scaling>
        <c:delete val="0"/>
        <c:axPos val="b"/>
        <c:numFmt formatCode="General" sourceLinked="0"/>
        <c:majorTickMark val="out"/>
        <c:minorTickMark val="none"/>
        <c:tickLblPos val="nextTo"/>
        <c:txPr>
          <a:bodyPr/>
          <a:lstStyle/>
          <a:p>
            <a:pPr>
              <a:defRPr sz="1400"/>
            </a:pPr>
            <a:endParaRPr lang="pl-PL"/>
          </a:p>
        </c:txPr>
        <c:crossAx val="320249976"/>
        <c:crosses val="autoZero"/>
        <c:auto val="1"/>
        <c:lblAlgn val="ctr"/>
        <c:lblOffset val="100"/>
        <c:noMultiLvlLbl val="0"/>
      </c:catAx>
      <c:valAx>
        <c:axId val="320249976"/>
        <c:scaling>
          <c:orientation val="minMax"/>
        </c:scaling>
        <c:delete val="0"/>
        <c:axPos val="l"/>
        <c:majorGridlines/>
        <c:numFmt formatCode="0%" sourceLinked="1"/>
        <c:majorTickMark val="out"/>
        <c:minorTickMark val="none"/>
        <c:tickLblPos val="nextTo"/>
        <c:txPr>
          <a:bodyPr/>
          <a:lstStyle/>
          <a:p>
            <a:pPr>
              <a:defRPr sz="1200"/>
            </a:pPr>
            <a:endParaRPr lang="pl-PL"/>
          </a:p>
        </c:txPr>
        <c:crossAx val="320249584"/>
        <c:crosses val="autoZero"/>
        <c:crossBetween val="between"/>
      </c:valAx>
    </c:plotArea>
    <c:legend>
      <c:legendPos val="r"/>
      <c:overlay val="0"/>
      <c:txPr>
        <a:bodyPr/>
        <a:lstStyle/>
        <a:p>
          <a:pPr>
            <a:defRPr sz="1200"/>
          </a:pPr>
          <a:endParaRPr lang="pl-PL"/>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Arkusz11!$AF$4</c:f>
              <c:strCache>
                <c:ptCount val="1"/>
                <c:pt idx="0">
                  <c:v>J62_J63</c:v>
                </c:pt>
              </c:strCache>
            </c:strRef>
          </c:tx>
          <c:invertIfNegative val="0"/>
          <c:cat>
            <c:multiLvlStrRef>
              <c:f>Arkusz11!$AG$2:$BF$3</c:f>
              <c:multiLvlStrCache>
                <c:ptCount val="26"/>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lvl>
                <c:lvl>
                  <c:pt idx="0">
                    <c:v>BGR</c:v>
                  </c:pt>
                  <c:pt idx="2">
                    <c:v>CYP</c:v>
                  </c:pt>
                  <c:pt idx="4">
                    <c:v>CZE</c:v>
                  </c:pt>
                  <c:pt idx="6">
                    <c:v>EST</c:v>
                  </c:pt>
                  <c:pt idx="8">
                    <c:v>HRV</c:v>
                  </c:pt>
                  <c:pt idx="10">
                    <c:v>HUN</c:v>
                  </c:pt>
                  <c:pt idx="12">
                    <c:v>LTU</c:v>
                  </c:pt>
                  <c:pt idx="14">
                    <c:v>LVA</c:v>
                  </c:pt>
                  <c:pt idx="16">
                    <c:v>MLT</c:v>
                  </c:pt>
                  <c:pt idx="18">
                    <c:v>POL</c:v>
                  </c:pt>
                  <c:pt idx="20">
                    <c:v>ROU</c:v>
                  </c:pt>
                  <c:pt idx="22">
                    <c:v>SVK</c:v>
                  </c:pt>
                  <c:pt idx="24">
                    <c:v>SVN</c:v>
                  </c:pt>
                </c:lvl>
              </c:multiLvlStrCache>
            </c:multiLvlStrRef>
          </c:cat>
          <c:val>
            <c:numRef>
              <c:f>Arkusz11!$AG$4:$BF$4</c:f>
              <c:numCache>
                <c:formatCode>General</c:formatCode>
                <c:ptCount val="26"/>
                <c:pt idx="0">
                  <c:v>0.18961634000000033</c:v>
                </c:pt>
                <c:pt idx="1">
                  <c:v>0.43140137300000053</c:v>
                </c:pt>
                <c:pt idx="2">
                  <c:v>0.20593167600000001</c:v>
                </c:pt>
                <c:pt idx="3">
                  <c:v>0.24475602099999999</c:v>
                </c:pt>
                <c:pt idx="4">
                  <c:v>0.15026581999999999</c:v>
                </c:pt>
                <c:pt idx="5">
                  <c:v>0.27621749899999998</c:v>
                </c:pt>
                <c:pt idx="6">
                  <c:v>0.12597768000000001</c:v>
                </c:pt>
                <c:pt idx="7">
                  <c:v>0.39199004900000045</c:v>
                </c:pt>
                <c:pt idx="8">
                  <c:v>7.3488976999999997E-2</c:v>
                </c:pt>
                <c:pt idx="9">
                  <c:v>0.14736120799999999</c:v>
                </c:pt>
                <c:pt idx="10">
                  <c:v>0.22827171499999988</c:v>
                </c:pt>
                <c:pt idx="11">
                  <c:v>0.33518305900000045</c:v>
                </c:pt>
                <c:pt idx="12">
                  <c:v>6.1350540000000002E-2</c:v>
                </c:pt>
                <c:pt idx="13">
                  <c:v>0.21180799200000022</c:v>
                </c:pt>
                <c:pt idx="14">
                  <c:v>0.18418547599999999</c:v>
                </c:pt>
                <c:pt idx="15">
                  <c:v>0.38366609000000051</c:v>
                </c:pt>
                <c:pt idx="16">
                  <c:v>0.31077745299999998</c:v>
                </c:pt>
                <c:pt idx="17">
                  <c:v>0.31490594900000052</c:v>
                </c:pt>
                <c:pt idx="18">
                  <c:v>0.12791385100000019</c:v>
                </c:pt>
                <c:pt idx="19">
                  <c:v>0.25462564500000001</c:v>
                </c:pt>
                <c:pt idx="20">
                  <c:v>0.19906095300000001</c:v>
                </c:pt>
                <c:pt idx="21">
                  <c:v>0.37915224100000039</c:v>
                </c:pt>
                <c:pt idx="22">
                  <c:v>8.801639000000018E-2</c:v>
                </c:pt>
                <c:pt idx="23">
                  <c:v>0.29077573400000001</c:v>
                </c:pt>
                <c:pt idx="24">
                  <c:v>9.6411953000000009E-2</c:v>
                </c:pt>
                <c:pt idx="25">
                  <c:v>0.19903326199999999</c:v>
                </c:pt>
              </c:numCache>
            </c:numRef>
          </c:val>
        </c:ser>
        <c:ser>
          <c:idx val="1"/>
          <c:order val="1"/>
          <c:tx>
            <c:strRef>
              <c:f>Arkusz11!$AF$5</c:f>
              <c:strCache>
                <c:ptCount val="1"/>
                <c:pt idx="0">
                  <c:v>M69_M70</c:v>
                </c:pt>
              </c:strCache>
            </c:strRef>
          </c:tx>
          <c:invertIfNegative val="0"/>
          <c:cat>
            <c:multiLvlStrRef>
              <c:f>Arkusz11!$AG$2:$BF$3</c:f>
              <c:multiLvlStrCache>
                <c:ptCount val="26"/>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lvl>
                <c:lvl>
                  <c:pt idx="0">
                    <c:v>BGR</c:v>
                  </c:pt>
                  <c:pt idx="2">
                    <c:v>CYP</c:v>
                  </c:pt>
                  <c:pt idx="4">
                    <c:v>CZE</c:v>
                  </c:pt>
                  <c:pt idx="6">
                    <c:v>EST</c:v>
                  </c:pt>
                  <c:pt idx="8">
                    <c:v>HRV</c:v>
                  </c:pt>
                  <c:pt idx="10">
                    <c:v>HUN</c:v>
                  </c:pt>
                  <c:pt idx="12">
                    <c:v>LTU</c:v>
                  </c:pt>
                  <c:pt idx="14">
                    <c:v>LVA</c:v>
                  </c:pt>
                  <c:pt idx="16">
                    <c:v>MLT</c:v>
                  </c:pt>
                  <c:pt idx="18">
                    <c:v>POL</c:v>
                  </c:pt>
                  <c:pt idx="20">
                    <c:v>ROU</c:v>
                  </c:pt>
                  <c:pt idx="22">
                    <c:v>SVK</c:v>
                  </c:pt>
                  <c:pt idx="24">
                    <c:v>SVN</c:v>
                  </c:pt>
                </c:lvl>
              </c:multiLvlStrCache>
            </c:multiLvlStrRef>
          </c:cat>
          <c:val>
            <c:numRef>
              <c:f>Arkusz11!$AG$5:$BF$5</c:f>
              <c:numCache>
                <c:formatCode>General</c:formatCode>
                <c:ptCount val="26"/>
                <c:pt idx="0">
                  <c:v>0.243663713</c:v>
                </c:pt>
                <c:pt idx="1">
                  <c:v>0.19054675099999999</c:v>
                </c:pt>
                <c:pt idx="2">
                  <c:v>0.5137307249999995</c:v>
                </c:pt>
                <c:pt idx="3">
                  <c:v>0.63775272000000005</c:v>
                </c:pt>
                <c:pt idx="4">
                  <c:v>0.38294958000000046</c:v>
                </c:pt>
                <c:pt idx="5">
                  <c:v>0.33355650600000053</c:v>
                </c:pt>
                <c:pt idx="6">
                  <c:v>0.43144450000000045</c:v>
                </c:pt>
                <c:pt idx="7">
                  <c:v>0.31575109899999998</c:v>
                </c:pt>
                <c:pt idx="8">
                  <c:v>0.3297167830000009</c:v>
                </c:pt>
                <c:pt idx="9">
                  <c:v>0.31812350700000064</c:v>
                </c:pt>
                <c:pt idx="10">
                  <c:v>0.35606548900000046</c:v>
                </c:pt>
                <c:pt idx="11">
                  <c:v>0.36783231500000052</c:v>
                </c:pt>
                <c:pt idx="12">
                  <c:v>0.40335559000000032</c:v>
                </c:pt>
                <c:pt idx="13">
                  <c:v>0.41783996500000053</c:v>
                </c:pt>
                <c:pt idx="14">
                  <c:v>0.30197779100000077</c:v>
                </c:pt>
                <c:pt idx="15">
                  <c:v>0.25151264000000001</c:v>
                </c:pt>
                <c:pt idx="16">
                  <c:v>0.50424318199999896</c:v>
                </c:pt>
                <c:pt idx="17">
                  <c:v>0.39079021200000008</c:v>
                </c:pt>
                <c:pt idx="18">
                  <c:v>0.35435540000000032</c:v>
                </c:pt>
                <c:pt idx="19">
                  <c:v>0.34007048100000054</c:v>
                </c:pt>
                <c:pt idx="20">
                  <c:v>0.20130585100000001</c:v>
                </c:pt>
                <c:pt idx="21">
                  <c:v>0.28567285000000031</c:v>
                </c:pt>
                <c:pt idx="22">
                  <c:v>0.31372812000000039</c:v>
                </c:pt>
                <c:pt idx="23">
                  <c:v>0.37871619400000045</c:v>
                </c:pt>
                <c:pt idx="24">
                  <c:v>0.28616925999999998</c:v>
                </c:pt>
                <c:pt idx="25">
                  <c:v>0.32597370200000053</c:v>
                </c:pt>
              </c:numCache>
            </c:numRef>
          </c:val>
        </c:ser>
        <c:ser>
          <c:idx val="2"/>
          <c:order val="2"/>
          <c:tx>
            <c:strRef>
              <c:f>Arkusz11!$AF$6</c:f>
              <c:strCache>
                <c:ptCount val="1"/>
                <c:pt idx="0">
                  <c:v>M71</c:v>
                </c:pt>
              </c:strCache>
            </c:strRef>
          </c:tx>
          <c:invertIfNegative val="0"/>
          <c:cat>
            <c:multiLvlStrRef>
              <c:f>Arkusz11!$AG$2:$BF$3</c:f>
              <c:multiLvlStrCache>
                <c:ptCount val="26"/>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lvl>
                <c:lvl>
                  <c:pt idx="0">
                    <c:v>BGR</c:v>
                  </c:pt>
                  <c:pt idx="2">
                    <c:v>CYP</c:v>
                  </c:pt>
                  <c:pt idx="4">
                    <c:v>CZE</c:v>
                  </c:pt>
                  <c:pt idx="6">
                    <c:v>EST</c:v>
                  </c:pt>
                  <c:pt idx="8">
                    <c:v>HRV</c:v>
                  </c:pt>
                  <c:pt idx="10">
                    <c:v>HUN</c:v>
                  </c:pt>
                  <c:pt idx="12">
                    <c:v>LTU</c:v>
                  </c:pt>
                  <c:pt idx="14">
                    <c:v>LVA</c:v>
                  </c:pt>
                  <c:pt idx="16">
                    <c:v>MLT</c:v>
                  </c:pt>
                  <c:pt idx="18">
                    <c:v>POL</c:v>
                  </c:pt>
                  <c:pt idx="20">
                    <c:v>ROU</c:v>
                  </c:pt>
                  <c:pt idx="22">
                    <c:v>SVK</c:v>
                  </c:pt>
                  <c:pt idx="24">
                    <c:v>SVN</c:v>
                  </c:pt>
                </c:lvl>
              </c:multiLvlStrCache>
            </c:multiLvlStrRef>
          </c:cat>
          <c:val>
            <c:numRef>
              <c:f>Arkusz11!$AG$6:$BF$6</c:f>
              <c:numCache>
                <c:formatCode>General</c:formatCode>
                <c:ptCount val="26"/>
                <c:pt idx="0">
                  <c:v>0.25918326700000038</c:v>
                </c:pt>
                <c:pt idx="1">
                  <c:v>0.14228200899999999</c:v>
                </c:pt>
                <c:pt idx="2">
                  <c:v>8.1027697000000024E-2</c:v>
                </c:pt>
                <c:pt idx="3">
                  <c:v>3.4437018000000055E-2</c:v>
                </c:pt>
                <c:pt idx="4">
                  <c:v>0.17463908000000022</c:v>
                </c:pt>
                <c:pt idx="5">
                  <c:v>0.17724356799999999</c:v>
                </c:pt>
                <c:pt idx="6">
                  <c:v>0.14578592000000001</c:v>
                </c:pt>
                <c:pt idx="7">
                  <c:v>0.10062222900000013</c:v>
                </c:pt>
                <c:pt idx="8">
                  <c:v>0.44859528700000001</c:v>
                </c:pt>
                <c:pt idx="9">
                  <c:v>0.34790785400000002</c:v>
                </c:pt>
                <c:pt idx="10">
                  <c:v>0.18216805599999999</c:v>
                </c:pt>
                <c:pt idx="11">
                  <c:v>0.14552417400000001</c:v>
                </c:pt>
                <c:pt idx="12">
                  <c:v>0.15013199999999999</c:v>
                </c:pt>
                <c:pt idx="13">
                  <c:v>0.11101108799999998</c:v>
                </c:pt>
                <c:pt idx="14">
                  <c:v>0.14775939700000026</c:v>
                </c:pt>
                <c:pt idx="15">
                  <c:v>7.1655189999999966E-2</c:v>
                </c:pt>
                <c:pt idx="16">
                  <c:v>5.5504769000000002E-2</c:v>
                </c:pt>
                <c:pt idx="17">
                  <c:v>4.1685131999999986E-2</c:v>
                </c:pt>
                <c:pt idx="18">
                  <c:v>0.13428647699999999</c:v>
                </c:pt>
                <c:pt idx="19">
                  <c:v>0.117456412</c:v>
                </c:pt>
                <c:pt idx="20">
                  <c:v>0.30989367700000053</c:v>
                </c:pt>
                <c:pt idx="21">
                  <c:v>0.18881432800000023</c:v>
                </c:pt>
                <c:pt idx="22">
                  <c:v>0.38127791000000039</c:v>
                </c:pt>
                <c:pt idx="23">
                  <c:v>0.21320318800000032</c:v>
                </c:pt>
                <c:pt idx="24">
                  <c:v>0.40877282300000045</c:v>
                </c:pt>
                <c:pt idx="25">
                  <c:v>0.26151001200000001</c:v>
                </c:pt>
              </c:numCache>
            </c:numRef>
          </c:val>
        </c:ser>
        <c:ser>
          <c:idx val="3"/>
          <c:order val="3"/>
          <c:tx>
            <c:strRef>
              <c:f>Arkusz11!$AF$7</c:f>
              <c:strCache>
                <c:ptCount val="1"/>
                <c:pt idx="0">
                  <c:v>M72</c:v>
                </c:pt>
              </c:strCache>
            </c:strRef>
          </c:tx>
          <c:invertIfNegative val="0"/>
          <c:cat>
            <c:multiLvlStrRef>
              <c:f>Arkusz11!$AG$2:$BF$3</c:f>
              <c:multiLvlStrCache>
                <c:ptCount val="26"/>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lvl>
                <c:lvl>
                  <c:pt idx="0">
                    <c:v>BGR</c:v>
                  </c:pt>
                  <c:pt idx="2">
                    <c:v>CYP</c:v>
                  </c:pt>
                  <c:pt idx="4">
                    <c:v>CZE</c:v>
                  </c:pt>
                  <c:pt idx="6">
                    <c:v>EST</c:v>
                  </c:pt>
                  <c:pt idx="8">
                    <c:v>HRV</c:v>
                  </c:pt>
                  <c:pt idx="10">
                    <c:v>HUN</c:v>
                  </c:pt>
                  <c:pt idx="12">
                    <c:v>LTU</c:v>
                  </c:pt>
                  <c:pt idx="14">
                    <c:v>LVA</c:v>
                  </c:pt>
                  <c:pt idx="16">
                    <c:v>MLT</c:v>
                  </c:pt>
                  <c:pt idx="18">
                    <c:v>POL</c:v>
                  </c:pt>
                  <c:pt idx="20">
                    <c:v>ROU</c:v>
                  </c:pt>
                  <c:pt idx="22">
                    <c:v>SVK</c:v>
                  </c:pt>
                  <c:pt idx="24">
                    <c:v>SVN</c:v>
                  </c:pt>
                </c:lvl>
              </c:multiLvlStrCache>
            </c:multiLvlStrRef>
          </c:cat>
          <c:val>
            <c:numRef>
              <c:f>Arkusz11!$AG$7:$BF$7</c:f>
              <c:numCache>
                <c:formatCode>General</c:formatCode>
                <c:ptCount val="26"/>
                <c:pt idx="0">
                  <c:v>0.14683457499999997</c:v>
                </c:pt>
                <c:pt idx="1">
                  <c:v>7.7349713E-2</c:v>
                </c:pt>
                <c:pt idx="2" formatCode="0.00E+00">
                  <c:v>4.6782200000000136E-5</c:v>
                </c:pt>
                <c:pt idx="3" formatCode="0.00E+00">
                  <c:v>2.9904500000000012E-5</c:v>
                </c:pt>
                <c:pt idx="4">
                  <c:v>4.1103670000000023E-2</c:v>
                </c:pt>
                <c:pt idx="5">
                  <c:v>5.1186741000000001E-2</c:v>
                </c:pt>
                <c:pt idx="6">
                  <c:v>6.2654300000000024E-3</c:v>
                </c:pt>
                <c:pt idx="7">
                  <c:v>2.1949501E-2</c:v>
                </c:pt>
                <c:pt idx="8">
                  <c:v>5.6418568000000002E-2</c:v>
                </c:pt>
                <c:pt idx="9">
                  <c:v>4.4995441000000067E-2</c:v>
                </c:pt>
                <c:pt idx="10">
                  <c:v>0.12711408599999999</c:v>
                </c:pt>
                <c:pt idx="11">
                  <c:v>7.5712774000000135E-2</c:v>
                </c:pt>
                <c:pt idx="12">
                  <c:v>7.2044400000000073E-3</c:v>
                </c:pt>
                <c:pt idx="13">
                  <c:v>6.6758980000000082E-3</c:v>
                </c:pt>
                <c:pt idx="14">
                  <c:v>1.8873087E-2</c:v>
                </c:pt>
                <c:pt idx="15">
                  <c:v>1.4585070000000014E-2</c:v>
                </c:pt>
                <c:pt idx="16">
                  <c:v>0</c:v>
                </c:pt>
                <c:pt idx="17">
                  <c:v>1.348557000000003E-3</c:v>
                </c:pt>
                <c:pt idx="18">
                  <c:v>9.6617234999999996E-2</c:v>
                </c:pt>
                <c:pt idx="19">
                  <c:v>2.6441182000000046E-2</c:v>
                </c:pt>
                <c:pt idx="20">
                  <c:v>6.6451453999999979E-2</c:v>
                </c:pt>
                <c:pt idx="21">
                  <c:v>2.5245627000000034E-2</c:v>
                </c:pt>
                <c:pt idx="22">
                  <c:v>5.0983750000000001E-2</c:v>
                </c:pt>
                <c:pt idx="23">
                  <c:v>1.7973928E-2</c:v>
                </c:pt>
                <c:pt idx="24">
                  <c:v>4.8951212000000001E-2</c:v>
                </c:pt>
                <c:pt idx="25">
                  <c:v>6.6659598E-2</c:v>
                </c:pt>
              </c:numCache>
            </c:numRef>
          </c:val>
        </c:ser>
        <c:ser>
          <c:idx val="4"/>
          <c:order val="4"/>
          <c:tx>
            <c:strRef>
              <c:f>Arkusz11!$AF$8</c:f>
              <c:strCache>
                <c:ptCount val="1"/>
                <c:pt idx="0">
                  <c:v>M73</c:v>
                </c:pt>
              </c:strCache>
            </c:strRef>
          </c:tx>
          <c:invertIfNegative val="0"/>
          <c:cat>
            <c:multiLvlStrRef>
              <c:f>Arkusz11!$AG$2:$BF$3</c:f>
              <c:multiLvlStrCache>
                <c:ptCount val="26"/>
                <c:lvl>
                  <c:pt idx="0">
                    <c:v>2000</c:v>
                  </c:pt>
                  <c:pt idx="1">
                    <c:v>2014</c:v>
                  </c:pt>
                  <c:pt idx="2">
                    <c:v>2000</c:v>
                  </c:pt>
                  <c:pt idx="3">
                    <c:v>2014</c:v>
                  </c:pt>
                  <c:pt idx="4">
                    <c:v>2000</c:v>
                  </c:pt>
                  <c:pt idx="5">
                    <c:v>2014</c:v>
                  </c:pt>
                  <c:pt idx="6">
                    <c:v>2000</c:v>
                  </c:pt>
                  <c:pt idx="7">
                    <c:v>2014</c:v>
                  </c:pt>
                  <c:pt idx="8">
                    <c:v>2000</c:v>
                  </c:pt>
                  <c:pt idx="9">
                    <c:v>2014</c:v>
                  </c:pt>
                  <c:pt idx="10">
                    <c:v>2000</c:v>
                  </c:pt>
                  <c:pt idx="11">
                    <c:v>2014</c:v>
                  </c:pt>
                  <c:pt idx="12">
                    <c:v>2000</c:v>
                  </c:pt>
                  <c:pt idx="13">
                    <c:v>2014</c:v>
                  </c:pt>
                  <c:pt idx="14">
                    <c:v>2000</c:v>
                  </c:pt>
                  <c:pt idx="15">
                    <c:v>2014</c:v>
                  </c:pt>
                  <c:pt idx="16">
                    <c:v>2000</c:v>
                  </c:pt>
                  <c:pt idx="17">
                    <c:v>2014</c:v>
                  </c:pt>
                  <c:pt idx="18">
                    <c:v>2000</c:v>
                  </c:pt>
                  <c:pt idx="19">
                    <c:v>2014</c:v>
                  </c:pt>
                  <c:pt idx="20">
                    <c:v>2000</c:v>
                  </c:pt>
                  <c:pt idx="21">
                    <c:v>2014</c:v>
                  </c:pt>
                  <c:pt idx="22">
                    <c:v>2000</c:v>
                  </c:pt>
                  <c:pt idx="23">
                    <c:v>2014</c:v>
                  </c:pt>
                  <c:pt idx="24">
                    <c:v>2000</c:v>
                  </c:pt>
                  <c:pt idx="25">
                    <c:v>2014</c:v>
                  </c:pt>
                </c:lvl>
                <c:lvl>
                  <c:pt idx="0">
                    <c:v>BGR</c:v>
                  </c:pt>
                  <c:pt idx="2">
                    <c:v>CYP</c:v>
                  </c:pt>
                  <c:pt idx="4">
                    <c:v>CZE</c:v>
                  </c:pt>
                  <c:pt idx="6">
                    <c:v>EST</c:v>
                  </c:pt>
                  <c:pt idx="8">
                    <c:v>HRV</c:v>
                  </c:pt>
                  <c:pt idx="10">
                    <c:v>HUN</c:v>
                  </c:pt>
                  <c:pt idx="12">
                    <c:v>LTU</c:v>
                  </c:pt>
                  <c:pt idx="14">
                    <c:v>LVA</c:v>
                  </c:pt>
                  <c:pt idx="16">
                    <c:v>MLT</c:v>
                  </c:pt>
                  <c:pt idx="18">
                    <c:v>POL</c:v>
                  </c:pt>
                  <c:pt idx="20">
                    <c:v>ROU</c:v>
                  </c:pt>
                  <c:pt idx="22">
                    <c:v>SVK</c:v>
                  </c:pt>
                  <c:pt idx="24">
                    <c:v>SVN</c:v>
                  </c:pt>
                </c:lvl>
              </c:multiLvlStrCache>
            </c:multiLvlStrRef>
          </c:cat>
          <c:val>
            <c:numRef>
              <c:f>Arkusz11!$AG$8:$BF$8</c:f>
              <c:numCache>
                <c:formatCode>General</c:formatCode>
                <c:ptCount val="26"/>
                <c:pt idx="0">
                  <c:v>0.16070210500000001</c:v>
                </c:pt>
                <c:pt idx="1">
                  <c:v>0.15842015500000026</c:v>
                </c:pt>
                <c:pt idx="2">
                  <c:v>0.19926312099999999</c:v>
                </c:pt>
                <c:pt idx="3">
                  <c:v>8.3024337000000226E-2</c:v>
                </c:pt>
                <c:pt idx="4">
                  <c:v>0.25104184999999996</c:v>
                </c:pt>
                <c:pt idx="5">
                  <c:v>0.16179568599999999</c:v>
                </c:pt>
                <c:pt idx="6">
                  <c:v>0.29052647000000065</c:v>
                </c:pt>
                <c:pt idx="7">
                  <c:v>0.169687121</c:v>
                </c:pt>
                <c:pt idx="8">
                  <c:v>9.1780385000000006E-2</c:v>
                </c:pt>
                <c:pt idx="9">
                  <c:v>0.14161198999999999</c:v>
                </c:pt>
                <c:pt idx="10">
                  <c:v>0.10638065400000002</c:v>
                </c:pt>
                <c:pt idx="11">
                  <c:v>7.5747678000000013E-2</c:v>
                </c:pt>
                <c:pt idx="12">
                  <c:v>0.37795744000000031</c:v>
                </c:pt>
                <c:pt idx="13">
                  <c:v>0.25266505700000003</c:v>
                </c:pt>
                <c:pt idx="14">
                  <c:v>0.34720424900000002</c:v>
                </c:pt>
                <c:pt idx="15">
                  <c:v>0.27858101000000002</c:v>
                </c:pt>
                <c:pt idx="16">
                  <c:v>0.129474597</c:v>
                </c:pt>
                <c:pt idx="17">
                  <c:v>0.25127015000000003</c:v>
                </c:pt>
                <c:pt idx="18">
                  <c:v>0.28682703700000045</c:v>
                </c:pt>
                <c:pt idx="19">
                  <c:v>0.26140628100000052</c:v>
                </c:pt>
                <c:pt idx="20">
                  <c:v>0.22328806400000001</c:v>
                </c:pt>
                <c:pt idx="21">
                  <c:v>0.12111495500000002</c:v>
                </c:pt>
                <c:pt idx="22">
                  <c:v>0.16599383000000026</c:v>
                </c:pt>
                <c:pt idx="23">
                  <c:v>9.9330955000000026E-2</c:v>
                </c:pt>
                <c:pt idx="24">
                  <c:v>0.15969475200000019</c:v>
                </c:pt>
                <c:pt idx="25">
                  <c:v>0.14682342500000001</c:v>
                </c:pt>
              </c:numCache>
            </c:numRef>
          </c:val>
        </c:ser>
        <c:dLbls>
          <c:showLegendKey val="0"/>
          <c:showVal val="0"/>
          <c:showCatName val="0"/>
          <c:showSerName val="0"/>
          <c:showPercent val="0"/>
          <c:showBubbleSize val="0"/>
        </c:dLbls>
        <c:gapWidth val="150"/>
        <c:overlap val="100"/>
        <c:axId val="320252328"/>
        <c:axId val="320248800"/>
      </c:barChart>
      <c:catAx>
        <c:axId val="320252328"/>
        <c:scaling>
          <c:orientation val="minMax"/>
        </c:scaling>
        <c:delete val="0"/>
        <c:axPos val="b"/>
        <c:numFmt formatCode="General" sourceLinked="0"/>
        <c:majorTickMark val="out"/>
        <c:minorTickMark val="none"/>
        <c:tickLblPos val="nextTo"/>
        <c:txPr>
          <a:bodyPr/>
          <a:lstStyle/>
          <a:p>
            <a:pPr>
              <a:defRPr sz="1400"/>
            </a:pPr>
            <a:endParaRPr lang="pl-PL"/>
          </a:p>
        </c:txPr>
        <c:crossAx val="320248800"/>
        <c:crosses val="autoZero"/>
        <c:auto val="1"/>
        <c:lblAlgn val="ctr"/>
        <c:lblOffset val="100"/>
        <c:noMultiLvlLbl val="0"/>
      </c:catAx>
      <c:valAx>
        <c:axId val="320248800"/>
        <c:scaling>
          <c:orientation val="minMax"/>
        </c:scaling>
        <c:delete val="0"/>
        <c:axPos val="l"/>
        <c:majorGridlines/>
        <c:numFmt formatCode="0%" sourceLinked="1"/>
        <c:majorTickMark val="out"/>
        <c:minorTickMark val="none"/>
        <c:tickLblPos val="nextTo"/>
        <c:txPr>
          <a:bodyPr/>
          <a:lstStyle/>
          <a:p>
            <a:pPr>
              <a:defRPr sz="1200"/>
            </a:pPr>
            <a:endParaRPr lang="pl-PL"/>
          </a:p>
        </c:txPr>
        <c:crossAx val="320252328"/>
        <c:crosses val="autoZero"/>
        <c:crossBetween val="between"/>
      </c:valAx>
    </c:plotArea>
    <c:legend>
      <c:legendPos val="r"/>
      <c:layout>
        <c:manualLayout>
          <c:xMode val="edge"/>
          <c:yMode val="edge"/>
          <c:x val="0.86471697343363063"/>
          <c:y val="0.30566315281208084"/>
          <c:w val="0.12591828538225389"/>
          <c:h val="0.44294090186560525"/>
        </c:manualLayout>
      </c:layout>
      <c:overlay val="0"/>
      <c:txPr>
        <a:bodyPr/>
        <a:lstStyle/>
        <a:p>
          <a:pPr>
            <a:defRPr sz="1200"/>
          </a:pPr>
          <a:endParaRPr lang="pl-PL"/>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CB4F90-C186-42D9-B400-BE8EEEA3A9A7}" type="datetimeFigureOut">
              <a:rPr lang="pl-PL" smtClean="0"/>
              <a:pPr/>
              <a:t>2018-06-08</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07CF38-42B6-40B1-8A6A-46D00B9548DE}" type="slidenum">
              <a:rPr lang="pl-PL" smtClean="0"/>
              <a:pPr/>
              <a:t>‹#›</a:t>
            </a:fld>
            <a:endParaRPr lang="pl-PL"/>
          </a:p>
        </p:txBody>
      </p:sp>
    </p:spTree>
    <p:extLst>
      <p:ext uri="{BB962C8B-B14F-4D97-AF65-F5344CB8AC3E}">
        <p14:creationId xmlns:p14="http://schemas.microsoft.com/office/powerpoint/2010/main" val="346854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748D12-74DC-479B-9F53-53435870E7D2}" type="datetimeFigureOut">
              <a:rPr lang="pl-PL" smtClean="0"/>
              <a:pPr/>
              <a:t>2018-06-08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0306C-CF9A-46F2-87AE-FF88CD4C9C61}" type="slidenum">
              <a:rPr lang="pl-PL" smtClean="0"/>
              <a:pPr/>
              <a:t>‹#›</a:t>
            </a:fld>
            <a:endParaRPr lang="pl-PL"/>
          </a:p>
        </p:txBody>
      </p:sp>
    </p:spTree>
    <p:extLst>
      <p:ext uri="{BB962C8B-B14F-4D97-AF65-F5344CB8AC3E}">
        <p14:creationId xmlns:p14="http://schemas.microsoft.com/office/powerpoint/2010/main" val="393367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2018-06-08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2018-06-08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1.png"/><Relationship Id="rId7" Type="http://schemas.openxmlformats.org/officeDocument/2006/relationships/oleObject" Target="../embeddings/oleObject2.bin"/><Relationship Id="rId12" Type="http://schemas.openxmlformats.org/officeDocument/2006/relationships/image" Target="../media/image1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8.w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10.wmf"/><Relationship Id="rId4" Type="http://schemas.openxmlformats.org/officeDocument/2006/relationships/image" Target="../media/image2.png"/><Relationship Id="rId9"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1115616" y="692696"/>
            <a:ext cx="6696744" cy="3816424"/>
          </a:xfrm>
        </p:spPr>
        <p:txBody>
          <a:bodyPr>
            <a:noAutofit/>
          </a:bodyPr>
          <a:lstStyle/>
          <a:p>
            <a:pPr>
              <a:spcBef>
                <a:spcPts val="0"/>
              </a:spcBef>
            </a:pPr>
            <a:r>
              <a:rPr lang="pl-PL" sz="2400" dirty="0" smtClean="0">
                <a:solidFill>
                  <a:schemeClr val="tx1"/>
                </a:solidFill>
              </a:rPr>
              <a:t>Joanna Wyszkowska-Kuna </a:t>
            </a:r>
          </a:p>
          <a:p>
            <a:pPr>
              <a:spcBef>
                <a:spcPts val="0"/>
              </a:spcBef>
            </a:pPr>
            <a:r>
              <a:rPr lang="pl-PL" sz="2400" dirty="0" smtClean="0">
                <a:solidFill>
                  <a:schemeClr val="tx1"/>
                </a:solidFill>
              </a:rPr>
              <a:t>University </a:t>
            </a:r>
            <a:r>
              <a:rPr lang="pl-PL" sz="2400" dirty="0">
                <a:solidFill>
                  <a:schemeClr val="tx1"/>
                </a:solidFill>
              </a:rPr>
              <a:t>of </a:t>
            </a:r>
            <a:r>
              <a:rPr lang="pl-PL" sz="2400" dirty="0" smtClean="0">
                <a:solidFill>
                  <a:schemeClr val="tx1"/>
                </a:solidFill>
              </a:rPr>
              <a:t>Łódź </a:t>
            </a:r>
          </a:p>
          <a:p>
            <a:pPr>
              <a:spcBef>
                <a:spcPts val="0"/>
              </a:spcBef>
            </a:pPr>
            <a:r>
              <a:rPr lang="pl-PL" sz="2400" dirty="0" err="1" smtClean="0">
                <a:solidFill>
                  <a:schemeClr val="tx1"/>
                </a:solidFill>
              </a:rPr>
              <a:t>Faculty</a:t>
            </a:r>
            <a:r>
              <a:rPr lang="pl-PL" sz="2400" dirty="0" smtClean="0">
                <a:solidFill>
                  <a:schemeClr val="tx1"/>
                </a:solidFill>
              </a:rPr>
              <a:t> of </a:t>
            </a:r>
            <a:r>
              <a:rPr lang="pl-PL" sz="2400" dirty="0" err="1" smtClean="0">
                <a:solidFill>
                  <a:schemeClr val="tx1"/>
                </a:solidFill>
              </a:rPr>
              <a:t>Economics</a:t>
            </a:r>
            <a:r>
              <a:rPr lang="pl-PL" sz="2400" dirty="0" smtClean="0">
                <a:solidFill>
                  <a:schemeClr val="tx1"/>
                </a:solidFill>
              </a:rPr>
              <a:t> and </a:t>
            </a:r>
            <a:r>
              <a:rPr lang="pl-PL" sz="2400" dirty="0" err="1" smtClean="0">
                <a:solidFill>
                  <a:schemeClr val="tx1"/>
                </a:solidFill>
              </a:rPr>
              <a:t>Sociology</a:t>
            </a:r>
            <a:endParaRPr lang="pl-PL" sz="2400" dirty="0" smtClean="0">
              <a:solidFill>
                <a:schemeClr val="tx1"/>
              </a:solidFill>
            </a:endParaRPr>
          </a:p>
          <a:p>
            <a:pPr>
              <a:spcBef>
                <a:spcPts val="600"/>
              </a:spcBef>
            </a:pPr>
            <a:endParaRPr lang="pl-PL" sz="2400" dirty="0" smtClean="0">
              <a:solidFill>
                <a:schemeClr val="tx1"/>
              </a:solidFill>
            </a:endParaRPr>
          </a:p>
          <a:p>
            <a:pPr>
              <a:spcBef>
                <a:spcPts val="600"/>
              </a:spcBef>
            </a:pPr>
            <a:endParaRPr lang="pl-PL" sz="2400" dirty="0">
              <a:solidFill>
                <a:schemeClr val="tx1"/>
              </a:solidFill>
            </a:endParaRPr>
          </a:p>
          <a:p>
            <a:r>
              <a:rPr lang="pl-PL" sz="2400" dirty="0" smtClean="0">
                <a:solidFill>
                  <a:schemeClr val="tx1"/>
                </a:solidFill>
              </a:rPr>
              <a:t> </a:t>
            </a:r>
            <a:r>
              <a:rPr lang="en-US" sz="2400" b="1" i="1" dirty="0" smtClean="0">
                <a:solidFill>
                  <a:schemeClr val="tx1"/>
                </a:solidFill>
              </a:rPr>
              <a:t>Knowledge-Intensive Business Services </a:t>
            </a:r>
            <a:endParaRPr lang="pl-PL" sz="2400" b="1" i="1" dirty="0" smtClean="0">
              <a:solidFill>
                <a:schemeClr val="tx1"/>
              </a:solidFill>
            </a:endParaRPr>
          </a:p>
          <a:p>
            <a:r>
              <a:rPr lang="en-US" sz="2400" b="1" i="1" dirty="0" smtClean="0">
                <a:solidFill>
                  <a:schemeClr val="tx1"/>
                </a:solidFill>
              </a:rPr>
              <a:t>Embodied in International Trade – </a:t>
            </a:r>
            <a:endParaRPr lang="pl-PL" sz="2400" b="1" i="1" dirty="0" smtClean="0">
              <a:solidFill>
                <a:schemeClr val="tx1"/>
              </a:solidFill>
            </a:endParaRPr>
          </a:p>
          <a:p>
            <a:r>
              <a:rPr lang="en-US" sz="2400" b="1" i="1" dirty="0" smtClean="0">
                <a:solidFill>
                  <a:schemeClr val="tx1"/>
                </a:solidFill>
              </a:rPr>
              <a:t>A Comparative Analysis of </a:t>
            </a:r>
            <a:endParaRPr lang="pl-PL" sz="2400" b="1" i="1" dirty="0" smtClean="0">
              <a:solidFill>
                <a:schemeClr val="tx1"/>
              </a:solidFill>
            </a:endParaRPr>
          </a:p>
          <a:p>
            <a:r>
              <a:rPr lang="en-US" sz="2400" b="1" i="1" dirty="0" smtClean="0">
                <a:solidFill>
                  <a:schemeClr val="tx1"/>
                </a:solidFill>
              </a:rPr>
              <a:t>European Union Countries</a:t>
            </a:r>
            <a:endParaRPr lang="pl-PL" sz="2400" b="1" i="1" dirty="0" smtClean="0">
              <a:solidFill>
                <a:schemeClr val="tx1"/>
              </a:solidFill>
            </a:endParaRPr>
          </a:p>
          <a:p>
            <a:pPr>
              <a:spcBef>
                <a:spcPts val="600"/>
              </a:spcBef>
            </a:pPr>
            <a:endParaRPr lang="pl-PL" sz="2400" dirty="0">
              <a:solidFill>
                <a:schemeClr val="tx1"/>
              </a:solidFill>
            </a:endParaRPr>
          </a:p>
          <a:p>
            <a:endParaRPr lang="pl-PL" sz="2000" dirty="0"/>
          </a:p>
        </p:txBody>
      </p:sp>
      <p:sp>
        <p:nvSpPr>
          <p:cNvPr id="4" name="Prostokąt 3"/>
          <p:cNvSpPr/>
          <p:nvPr/>
        </p:nvSpPr>
        <p:spPr>
          <a:xfrm>
            <a:off x="539552" y="4581128"/>
            <a:ext cx="8208912" cy="892552"/>
          </a:xfrm>
          <a:prstGeom prst="rect">
            <a:avLst/>
          </a:prstGeom>
        </p:spPr>
        <p:txBody>
          <a:bodyPr wrap="square">
            <a:spAutoFit/>
          </a:bodyPr>
          <a:lstStyle/>
          <a:p>
            <a:pPr algn="ctr"/>
            <a:endParaRPr lang="pl-PL" dirty="0"/>
          </a:p>
          <a:p>
            <a:pPr algn="ctr"/>
            <a:r>
              <a:rPr lang="en-US" dirty="0" smtClean="0"/>
              <a:t> </a:t>
            </a:r>
            <a:r>
              <a:rPr lang="pl-PL" sz="1600" b="1" dirty="0" smtClean="0"/>
              <a:t>2018 8th I</a:t>
            </a:r>
            <a:r>
              <a:rPr lang="en-US" sz="1600" b="1" dirty="0" err="1" smtClean="0"/>
              <a:t>nternational</a:t>
            </a:r>
            <a:r>
              <a:rPr lang="en-US" sz="1600" b="1" dirty="0" smtClean="0"/>
              <a:t> </a:t>
            </a:r>
            <a:r>
              <a:rPr lang="pl-PL" sz="1600" b="1" dirty="0" smtClean="0"/>
              <a:t> </a:t>
            </a:r>
            <a:r>
              <a:rPr lang="pl-PL" sz="1600" b="1" dirty="0" err="1" smtClean="0"/>
              <a:t>Conference</a:t>
            </a:r>
            <a:r>
              <a:rPr lang="pl-PL" sz="1600" b="1" dirty="0" smtClean="0"/>
              <a:t> on </a:t>
            </a:r>
            <a:r>
              <a:rPr lang="pl-PL" sz="1600" b="1" dirty="0" err="1" smtClean="0"/>
              <a:t>Economics</a:t>
            </a:r>
            <a:r>
              <a:rPr lang="pl-PL" sz="1600" b="1" dirty="0" smtClean="0"/>
              <a:t>, </a:t>
            </a:r>
            <a:r>
              <a:rPr lang="en-US" sz="1600" b="1" dirty="0" smtClean="0"/>
              <a:t>Trade </a:t>
            </a:r>
            <a:r>
              <a:rPr lang="en-US" sz="1600" b="1" dirty="0"/>
              <a:t>and </a:t>
            </a:r>
            <a:r>
              <a:rPr lang="pl-PL" sz="1600" b="1" dirty="0" smtClean="0"/>
              <a:t>Development (ICETD 2018)</a:t>
            </a:r>
            <a:r>
              <a:rPr lang="en-US" sz="1600" b="1" i="1" dirty="0" smtClean="0"/>
              <a:t> </a:t>
            </a:r>
            <a:endParaRPr lang="pl-PL" sz="1600" b="1" i="1" dirty="0" smtClean="0"/>
          </a:p>
          <a:p>
            <a:pPr algn="ctr"/>
            <a:r>
              <a:rPr lang="pl-PL" sz="1600" b="1" dirty="0" err="1" smtClean="0"/>
              <a:t>Prague</a:t>
            </a:r>
            <a:r>
              <a:rPr lang="pl-PL" sz="1600" b="1" dirty="0" smtClean="0"/>
              <a:t> 2018</a:t>
            </a:r>
            <a:endParaRPr lang="pl-PL" sz="1600" dirty="0"/>
          </a:p>
        </p:txBody>
      </p:sp>
    </p:spTree>
    <p:extLst>
      <p:ext uri="{BB962C8B-B14F-4D97-AF65-F5344CB8AC3E}">
        <p14:creationId xmlns:p14="http://schemas.microsoft.com/office/powerpoint/2010/main" val="3410670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lipsa 9"/>
          <p:cNvSpPr/>
          <p:nvPr/>
        </p:nvSpPr>
        <p:spPr>
          <a:xfrm>
            <a:off x="3851920" y="3373481"/>
            <a:ext cx="4104456" cy="93471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noRot="1" noChangeAspect="1" noMove="1" noResize="1" noEditPoints="1" noAdjustHandles="1" noChangeArrowheads="1" noChangeShapeType="1" noTextEdit="1"/>
          </p:cNvSpPr>
          <p:nvPr>
            <p:ph type="subTitle" idx="1"/>
          </p:nvPr>
        </p:nvSpPr>
        <p:spPr>
          <a:xfrm>
            <a:off x="1476007" y="981144"/>
            <a:ext cx="6256784" cy="1715863"/>
          </a:xfrm>
          <a:blipFill rotWithShape="0">
            <a:blip r:embed="rId4" cstate="print"/>
            <a:stretch>
              <a:fillRect/>
            </a:stretch>
          </a:blipFill>
        </p:spPr>
        <p:txBody>
          <a:bodyPr/>
          <a:lstStyle/>
          <a:p>
            <a:r>
              <a:rPr lang="pl-PL" dirty="0" err="1" smtClean="0">
                <a:noFill/>
              </a:rPr>
              <a:t>Tth</a:t>
            </a:r>
            <a:r>
              <a:rPr lang="pl-PL" dirty="0">
                <a:noFill/>
              </a:rPr>
              <a:t> </a:t>
            </a:r>
          </a:p>
        </p:txBody>
      </p:sp>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mc:AlternateContent xmlns:mc="http://schemas.openxmlformats.org/markup-compatibility/2006" xmlns:a14="http://schemas.microsoft.com/office/drawing/2010/main">
        <mc:Choice Requires="a14">
          <p:sp>
            <p:nvSpPr>
              <p:cNvPr id="2" name="pole tekstowe 1"/>
              <p:cNvSpPr txBox="1"/>
              <p:nvPr/>
            </p:nvSpPr>
            <p:spPr>
              <a:xfrm>
                <a:off x="1476007" y="2333013"/>
                <a:ext cx="2553135" cy="400110"/>
              </a:xfrm>
              <a:prstGeom prst="rect">
                <a:avLst/>
              </a:prstGeom>
              <a:noFill/>
            </p:spPr>
            <p:txBody>
              <a:bodyPr wrap="none" rtlCol="0">
                <a:spAutoFit/>
              </a:bodyPr>
              <a:lstStyle/>
              <a:p>
                <a:pPr/>
                <a14:m>
                  <m:oMathPara xmlns:m="http://schemas.openxmlformats.org/officeDocument/2006/math">
                    <m:oMathParaPr>
                      <m:jc m:val="center"/>
                    </m:oMathParaPr>
                    <m:oMath xmlns:m="http://schemas.openxmlformats.org/officeDocument/2006/math">
                      <m:r>
                        <a:rPr lang="pl-PL" sz="2000" b="1" i="1" smtClean="0">
                          <a:latin typeface="Cambria Math"/>
                        </a:rPr>
                        <m:t>𝒙</m:t>
                      </m:r>
                      <m:r>
                        <a:rPr lang="pl-PL" sz="2000" b="0" i="1" smtClean="0">
                          <a:latin typeface="Cambria Math"/>
                        </a:rPr>
                        <m:t>=</m:t>
                      </m:r>
                      <m:sSup>
                        <m:sSupPr>
                          <m:ctrlPr>
                            <a:rPr lang="pl-PL" sz="2000" b="0" i="1" smtClean="0">
                              <a:latin typeface="Cambria Math" panose="02040503050406030204" pitchFamily="18" charset="0"/>
                            </a:rPr>
                          </m:ctrlPr>
                        </m:sSupPr>
                        <m:e>
                          <m:r>
                            <a:rPr lang="pl-PL" sz="2000" b="0" i="1" smtClean="0">
                              <a:latin typeface="Cambria Math"/>
                            </a:rPr>
                            <m:t>(</m:t>
                          </m:r>
                          <m:r>
                            <a:rPr lang="pl-PL" sz="2000" b="1" i="1" smtClean="0">
                              <a:latin typeface="Cambria Math"/>
                            </a:rPr>
                            <m:t>𝑰</m:t>
                          </m:r>
                          <m:r>
                            <a:rPr lang="pl-PL" sz="2000" b="0" i="1" smtClean="0">
                              <a:latin typeface="Cambria Math"/>
                            </a:rPr>
                            <m:t>−</m:t>
                          </m:r>
                          <m:r>
                            <a:rPr lang="pl-PL" sz="2000" b="1" i="1" smtClean="0">
                              <a:latin typeface="Cambria Math"/>
                            </a:rPr>
                            <m:t>𝑨</m:t>
                          </m:r>
                          <m:r>
                            <a:rPr lang="pl-PL" sz="2000" b="0" i="1" smtClean="0">
                              <a:latin typeface="Cambria Math"/>
                            </a:rPr>
                            <m:t>)</m:t>
                          </m:r>
                        </m:e>
                        <m:sup>
                          <m:r>
                            <a:rPr lang="pl-PL" sz="2000" b="0" i="1" smtClean="0">
                              <a:latin typeface="Cambria Math"/>
                            </a:rPr>
                            <m:t>−1</m:t>
                          </m:r>
                        </m:sup>
                      </m:sSup>
                      <m:r>
                        <a:rPr lang="pl-PL" sz="2000" b="1" i="1" smtClean="0">
                          <a:latin typeface="Cambria Math"/>
                        </a:rPr>
                        <m:t>𝒚</m:t>
                      </m:r>
                      <m:r>
                        <a:rPr lang="pl-PL" sz="2000" b="0" i="1" smtClean="0">
                          <a:latin typeface="Cambria Math"/>
                        </a:rPr>
                        <m:t>=</m:t>
                      </m:r>
                      <m:r>
                        <a:rPr lang="pl-PL" sz="2000" b="1" i="1" smtClean="0">
                          <a:latin typeface="Cambria Math"/>
                        </a:rPr>
                        <m:t>𝑳</m:t>
                      </m:r>
                      <m:r>
                        <a:rPr lang="pl-PL" sz="2000" b="1" i="0" smtClean="0">
                          <a:latin typeface="Cambria Math"/>
                        </a:rPr>
                        <m:t>𝐲</m:t>
                      </m:r>
                    </m:oMath>
                  </m:oMathPara>
                </a14:m>
                <a:endParaRPr lang="pl-PL" b="1" dirty="0"/>
              </a:p>
            </p:txBody>
          </p:sp>
        </mc:Choice>
        <mc:Fallback xmlns="">
          <p:sp>
            <p:nvSpPr>
              <p:cNvPr id="2" name="pole tekstowe 1"/>
              <p:cNvSpPr txBox="1">
                <a:spLocks noRot="1" noChangeAspect="1" noMove="1" noResize="1" noEditPoints="1" noAdjustHandles="1" noChangeArrowheads="1" noChangeShapeType="1" noTextEdit="1"/>
              </p:cNvSpPr>
              <p:nvPr/>
            </p:nvSpPr>
            <p:spPr>
              <a:xfrm>
                <a:off x="1476007" y="2333013"/>
                <a:ext cx="2553135" cy="400110"/>
              </a:xfrm>
              <a:prstGeom prst="rect">
                <a:avLst/>
              </a:prstGeom>
              <a:blipFill rotWithShape="0">
                <a:blip r:embed="rId5" cstate="print"/>
                <a:stretch>
                  <a:fillRect b="-15385"/>
                </a:stretch>
              </a:blipFill>
            </p:spPr>
            <p:txBody>
              <a:bodyPr/>
              <a:lstStyle/>
              <a:p>
                <a:r>
                  <a:rPr lang="pl-PL">
                    <a:noFill/>
                  </a:rPr>
                  <a:t> </a:t>
                </a:r>
              </a:p>
            </p:txBody>
          </p:sp>
        </mc:Fallback>
      </mc:AlternateContent>
      <p:sp>
        <p:nvSpPr>
          <p:cNvPr id="7" name="pole tekstowe 6"/>
          <p:cNvSpPr txBox="1">
            <a:spLocks noRot="1" noChangeAspect="1" noMove="1" noResize="1" noEditPoints="1" noAdjustHandles="1" noChangeArrowheads="1" noChangeShapeType="1" noTextEdit="1"/>
          </p:cNvSpPr>
          <p:nvPr/>
        </p:nvSpPr>
        <p:spPr>
          <a:xfrm>
            <a:off x="1476007" y="2881151"/>
            <a:ext cx="3142783" cy="400110"/>
          </a:xfrm>
          <a:prstGeom prst="rect">
            <a:avLst/>
          </a:prstGeom>
          <a:blipFill rotWithShape="0">
            <a:blip r:embed="rId6" cstate="print"/>
            <a:stretch>
              <a:fillRect b="-9231"/>
            </a:stretch>
          </a:blipFill>
        </p:spPr>
        <p:txBody>
          <a:bodyPr/>
          <a:lstStyle/>
          <a:p>
            <a:r>
              <a:rPr lang="pl-PL" dirty="0">
                <a:noFill/>
              </a:rPr>
              <a:t> </a:t>
            </a:r>
            <a:r>
              <a:rPr lang="pl-PL" dirty="0" smtClean="0">
                <a:noFill/>
              </a:rPr>
              <a:t>(9</a:t>
            </a:r>
            <a:endParaRPr lang="pl-PL" dirty="0">
              <a:noFill/>
            </a:endParaRPr>
          </a:p>
        </p:txBody>
      </p:sp>
      <mc:AlternateContent xmlns:mc="http://schemas.openxmlformats.org/markup-compatibility/2006" xmlns:a14="http://schemas.microsoft.com/office/drawing/2010/main">
        <mc:Choice Requires="a14">
          <p:sp>
            <p:nvSpPr>
              <p:cNvPr id="8" name="pole tekstowe 7"/>
              <p:cNvSpPr txBox="1"/>
              <p:nvPr/>
            </p:nvSpPr>
            <p:spPr>
              <a:xfrm>
                <a:off x="4124675" y="3611791"/>
                <a:ext cx="3473708" cy="408445"/>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pl-PL" sz="2000" b="1" i="1" smtClean="0">
                          <a:latin typeface="Cambria Math"/>
                        </a:rPr>
                        <m:t>𝒗</m:t>
                      </m:r>
                      <m:r>
                        <a:rPr lang="pl-PL" sz="2000" b="0" i="1" smtClean="0">
                          <a:latin typeface="Cambria Math"/>
                        </a:rPr>
                        <m:t>=</m:t>
                      </m:r>
                      <m:sSub>
                        <m:sSubPr>
                          <m:ctrlPr>
                            <a:rPr lang="pl-PL" sz="2000" b="0" i="1" smtClean="0">
                              <a:latin typeface="Cambria Math" panose="02040503050406030204" pitchFamily="18" charset="0"/>
                            </a:rPr>
                          </m:ctrlPr>
                        </m:sSubPr>
                        <m:e>
                          <m:r>
                            <a:rPr lang="pl-PL" sz="2000" b="1" i="1" smtClean="0">
                              <a:latin typeface="Cambria Math"/>
                            </a:rPr>
                            <m:t>𝒗</m:t>
                          </m:r>
                        </m:e>
                        <m:sub>
                          <m:r>
                            <a:rPr lang="pl-PL" sz="2000" b="0" i="1" smtClean="0">
                              <a:latin typeface="Cambria Math"/>
                            </a:rPr>
                            <m:t>𝐷</m:t>
                          </m:r>
                        </m:sub>
                      </m:sSub>
                      <m:r>
                        <a:rPr lang="pl-PL" sz="2000" b="0" i="1" smtClean="0">
                          <a:latin typeface="Cambria Math"/>
                        </a:rPr>
                        <m:t>+</m:t>
                      </m:r>
                      <m:sSub>
                        <m:sSubPr>
                          <m:ctrlPr>
                            <a:rPr lang="pl-PL" sz="2000" b="0" i="1" smtClean="0">
                              <a:latin typeface="Cambria Math" panose="02040503050406030204" pitchFamily="18" charset="0"/>
                            </a:rPr>
                          </m:ctrlPr>
                        </m:sSubPr>
                        <m:e>
                          <m:r>
                            <a:rPr lang="pl-PL" sz="2000" b="1" i="1" smtClean="0">
                              <a:latin typeface="Cambria Math"/>
                            </a:rPr>
                            <m:t>𝒗</m:t>
                          </m:r>
                        </m:e>
                        <m:sub>
                          <m:r>
                            <a:rPr lang="pl-PL" sz="2000" b="0" i="1" smtClean="0">
                              <a:latin typeface="Cambria Math"/>
                            </a:rPr>
                            <m:t>𝐸</m:t>
                          </m:r>
                        </m:sub>
                      </m:sSub>
                      <m:r>
                        <a:rPr lang="pl-PL" sz="2000" b="0" i="1" smtClean="0">
                          <a:latin typeface="Cambria Math"/>
                        </a:rPr>
                        <m:t>=</m:t>
                      </m:r>
                      <m:acc>
                        <m:accPr>
                          <m:chr m:val="̂"/>
                          <m:ctrlPr>
                            <a:rPr lang="pl-PL" sz="2000" b="0" i="1" smtClean="0">
                              <a:latin typeface="Cambria Math" panose="02040503050406030204" pitchFamily="18" charset="0"/>
                            </a:rPr>
                          </m:ctrlPr>
                        </m:accPr>
                        <m:e>
                          <m:r>
                            <a:rPr lang="pl-PL" sz="2000" b="1" i="1" smtClean="0">
                              <a:latin typeface="Cambria Math"/>
                            </a:rPr>
                            <m:t>𝑽</m:t>
                          </m:r>
                        </m:e>
                      </m:acc>
                      <m:r>
                        <a:rPr lang="pl-PL" sz="2000" b="1" i="1" smtClean="0">
                          <a:latin typeface="Cambria Math"/>
                        </a:rPr>
                        <m:t>𝑳</m:t>
                      </m:r>
                      <m:sSub>
                        <m:sSubPr>
                          <m:ctrlPr>
                            <a:rPr lang="pl-PL" sz="2000" b="0" i="1" smtClean="0">
                              <a:latin typeface="Cambria Math" panose="02040503050406030204" pitchFamily="18" charset="0"/>
                            </a:rPr>
                          </m:ctrlPr>
                        </m:sSubPr>
                        <m:e>
                          <m:r>
                            <a:rPr lang="pl-PL" sz="2000" b="1" i="1" smtClean="0">
                              <a:latin typeface="Cambria Math"/>
                            </a:rPr>
                            <m:t>𝒚</m:t>
                          </m:r>
                        </m:e>
                        <m:sub>
                          <m:r>
                            <a:rPr lang="pl-PL" sz="2000" b="0" i="1" smtClean="0">
                              <a:latin typeface="Cambria Math"/>
                            </a:rPr>
                            <m:t>𝐷</m:t>
                          </m:r>
                        </m:sub>
                      </m:sSub>
                      <m:r>
                        <a:rPr lang="pl-PL" sz="2000" b="0" i="1" smtClean="0">
                          <a:latin typeface="Cambria Math"/>
                        </a:rPr>
                        <m:t>+</m:t>
                      </m:r>
                      <m:acc>
                        <m:accPr>
                          <m:chr m:val="̂"/>
                          <m:ctrlPr>
                            <a:rPr lang="pl-PL" sz="2000" i="1">
                              <a:latin typeface="Cambria Math" panose="02040503050406030204" pitchFamily="18" charset="0"/>
                            </a:rPr>
                          </m:ctrlPr>
                        </m:accPr>
                        <m:e>
                          <m:r>
                            <a:rPr lang="pl-PL" sz="2000" b="1" i="1">
                              <a:latin typeface="Cambria Math"/>
                            </a:rPr>
                            <m:t>𝑽</m:t>
                          </m:r>
                        </m:e>
                      </m:acc>
                      <m:r>
                        <a:rPr lang="pl-PL" sz="2000" b="1" i="1" smtClean="0">
                          <a:latin typeface="Cambria Math"/>
                        </a:rPr>
                        <m:t>𝑳</m:t>
                      </m:r>
                      <m:sSub>
                        <m:sSubPr>
                          <m:ctrlPr>
                            <a:rPr lang="pl-PL" sz="2000" b="0" i="1" smtClean="0">
                              <a:latin typeface="Cambria Math" panose="02040503050406030204" pitchFamily="18" charset="0"/>
                            </a:rPr>
                          </m:ctrlPr>
                        </m:sSubPr>
                        <m:e>
                          <m:r>
                            <a:rPr lang="pl-PL" sz="2000" b="1" i="1" smtClean="0">
                              <a:latin typeface="Cambria Math"/>
                            </a:rPr>
                            <m:t>𝒚</m:t>
                          </m:r>
                        </m:e>
                        <m:sub>
                          <m:r>
                            <a:rPr lang="pl-PL" sz="2000" b="0" i="1" smtClean="0">
                              <a:latin typeface="Cambria Math"/>
                            </a:rPr>
                            <m:t>𝐸</m:t>
                          </m:r>
                        </m:sub>
                      </m:sSub>
                    </m:oMath>
                  </m:oMathPara>
                </a14:m>
                <a:endParaRPr lang="pl-PL" dirty="0"/>
              </a:p>
            </p:txBody>
          </p:sp>
        </mc:Choice>
        <mc:Fallback xmlns="">
          <p:sp>
            <p:nvSpPr>
              <p:cNvPr id="8" name="pole tekstowe 7"/>
              <p:cNvSpPr txBox="1">
                <a:spLocks noRot="1" noChangeAspect="1" noMove="1" noResize="1" noEditPoints="1" noAdjustHandles="1" noChangeArrowheads="1" noChangeShapeType="1" noTextEdit="1"/>
              </p:cNvSpPr>
              <p:nvPr/>
            </p:nvSpPr>
            <p:spPr>
              <a:xfrm>
                <a:off x="4124675" y="3611791"/>
                <a:ext cx="3473708" cy="408445"/>
              </a:xfrm>
              <a:prstGeom prst="rect">
                <a:avLst/>
              </a:prstGeom>
              <a:blipFill rotWithShape="0">
                <a:blip r:embed="rId7" cstate="print"/>
                <a:stretch>
                  <a:fillRect t="-8955" b="-8955"/>
                </a:stretch>
              </a:blipFill>
            </p:spPr>
            <p:txBody>
              <a:bodyPr/>
              <a:lstStyle/>
              <a:p>
                <a:r>
                  <a:rPr lang="pl-PL">
                    <a:noFill/>
                  </a:rPr>
                  <a:t> </a:t>
                </a:r>
              </a:p>
            </p:txBody>
          </p:sp>
        </mc:Fallback>
      </mc:AlternateContent>
      <p:sp>
        <p:nvSpPr>
          <p:cNvPr id="9" name="Tytuł 4"/>
          <p:cNvSpPr txBox="1">
            <a:spLocks/>
          </p:cNvSpPr>
          <p:nvPr/>
        </p:nvSpPr>
        <p:spPr>
          <a:xfrm>
            <a:off x="523387" y="227122"/>
            <a:ext cx="8229600" cy="1257661"/>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400" b="1" dirty="0" err="1" smtClean="0"/>
              <a:t>Method</a:t>
            </a:r>
            <a:r>
              <a:rPr lang="pl-PL" sz="3400" b="1" dirty="0" smtClean="0"/>
              <a:t>  -</a:t>
            </a:r>
          </a:p>
          <a:p>
            <a:r>
              <a:rPr lang="pl-PL" sz="2200" dirty="0" err="1" smtClean="0"/>
              <a:t>based</a:t>
            </a:r>
            <a:r>
              <a:rPr lang="pl-PL" sz="2200" dirty="0" smtClean="0"/>
              <a:t> on </a:t>
            </a:r>
            <a:r>
              <a:rPr lang="pl-PL" sz="2200" dirty="0" err="1" smtClean="0"/>
              <a:t>the</a:t>
            </a:r>
            <a:r>
              <a:rPr lang="pl-PL" sz="2200" dirty="0" smtClean="0"/>
              <a:t> </a:t>
            </a:r>
            <a:r>
              <a:rPr lang="pl-PL" sz="2200" dirty="0" err="1" smtClean="0"/>
              <a:t>Leontief</a:t>
            </a:r>
            <a:r>
              <a:rPr lang="pl-PL" sz="2200" dirty="0" smtClean="0"/>
              <a:t> model (</a:t>
            </a:r>
            <a:r>
              <a:rPr lang="pl-PL" sz="2200" dirty="0" err="1" smtClean="0"/>
              <a:t>Leontief</a:t>
            </a:r>
            <a:r>
              <a:rPr lang="pl-PL" sz="2200" dirty="0" smtClean="0"/>
              <a:t>, 1936, 1941) and </a:t>
            </a:r>
          </a:p>
          <a:p>
            <a:r>
              <a:rPr lang="pl-PL" sz="2200" dirty="0" err="1" smtClean="0"/>
              <a:t>Leontief</a:t>
            </a:r>
            <a:r>
              <a:rPr lang="pl-PL" sz="2200" dirty="0" smtClean="0"/>
              <a:t> </a:t>
            </a:r>
            <a:r>
              <a:rPr lang="pl-PL" sz="2200" dirty="0" err="1" smtClean="0"/>
              <a:t>paradox</a:t>
            </a:r>
            <a:r>
              <a:rPr lang="pl-PL" sz="2200" dirty="0" smtClean="0"/>
              <a:t> (</a:t>
            </a:r>
            <a:r>
              <a:rPr lang="pl-PL" sz="2200" dirty="0" err="1" smtClean="0"/>
              <a:t>Leontief</a:t>
            </a:r>
            <a:r>
              <a:rPr lang="pl-PL" sz="2200" dirty="0" smtClean="0"/>
              <a:t>, 1953) </a:t>
            </a:r>
          </a:p>
        </p:txBody>
      </p:sp>
      <p:sp>
        <p:nvSpPr>
          <p:cNvPr id="11" name="pole tekstowe 10"/>
          <p:cNvSpPr txBox="1">
            <a:spLocks noRot="1" noChangeAspect="1" noMove="1" noResize="1" noEditPoints="1" noAdjustHandles="1" noChangeArrowheads="1" noChangeShapeType="1" noTextEdit="1"/>
          </p:cNvSpPr>
          <p:nvPr/>
        </p:nvSpPr>
        <p:spPr>
          <a:xfrm>
            <a:off x="1411945" y="4437112"/>
            <a:ext cx="6184391" cy="646331"/>
          </a:xfrm>
          <a:prstGeom prst="rect">
            <a:avLst/>
          </a:prstGeom>
          <a:blipFill rotWithShape="1">
            <a:blip r:embed="rId8" cstate="print"/>
            <a:stretch>
              <a:fillRect l="-888" t="-4717" b="-14151"/>
            </a:stretch>
          </a:blipFill>
        </p:spPr>
        <p:txBody>
          <a:bodyPr/>
          <a:lstStyle/>
          <a:p>
            <a:endParaRPr lang="pl-PL" dirty="0" smtClean="0">
              <a:noFill/>
            </a:endParaRPr>
          </a:p>
          <a:p>
            <a:endParaRPr lang="pl-PL" dirty="0">
              <a:noFill/>
            </a:endParaRPr>
          </a:p>
        </p:txBody>
      </p:sp>
    </p:spTree>
    <p:extLst>
      <p:ext uri="{BB962C8B-B14F-4D97-AF65-F5344CB8AC3E}">
        <p14:creationId xmlns:p14="http://schemas.microsoft.com/office/powerpoint/2010/main" val="288689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1331640" y="1052736"/>
            <a:ext cx="6400800" cy="4176464"/>
          </a:xfrm>
        </p:spPr>
        <p:txBody>
          <a:bodyPr>
            <a:noAutofit/>
          </a:bodyPr>
          <a:lstStyle/>
          <a:p>
            <a:pPr algn="l">
              <a:spcBef>
                <a:spcPts val="0"/>
              </a:spcBef>
            </a:pPr>
            <a:r>
              <a:rPr lang="pl-PL" sz="2000" dirty="0" smtClean="0">
                <a:solidFill>
                  <a:schemeClr val="tx1"/>
                </a:solidFill>
              </a:rPr>
              <a:t>Joseph </a:t>
            </a:r>
            <a:r>
              <a:rPr lang="pl-PL" sz="2000" dirty="0" err="1" smtClean="0">
                <a:solidFill>
                  <a:schemeClr val="tx1"/>
                </a:solidFill>
              </a:rPr>
              <a:t>Francois</a:t>
            </a:r>
            <a:r>
              <a:rPr lang="pl-PL" sz="2000" dirty="0" smtClean="0">
                <a:solidFill>
                  <a:schemeClr val="tx1"/>
                </a:solidFill>
              </a:rPr>
              <a:t>, Miriam </a:t>
            </a:r>
            <a:r>
              <a:rPr lang="pl-PL" sz="2000" dirty="0" err="1" smtClean="0">
                <a:solidFill>
                  <a:schemeClr val="tx1"/>
                </a:solidFill>
              </a:rPr>
              <a:t>Manchin</a:t>
            </a:r>
            <a:r>
              <a:rPr lang="pl-PL" sz="2000" dirty="0" smtClean="0">
                <a:solidFill>
                  <a:schemeClr val="tx1"/>
                </a:solidFill>
              </a:rPr>
              <a:t>, Patrick </a:t>
            </a:r>
            <a:r>
              <a:rPr lang="pl-PL" sz="2000" dirty="0" err="1" smtClean="0">
                <a:solidFill>
                  <a:schemeClr val="tx1"/>
                </a:solidFill>
              </a:rPr>
              <a:t>Tomberger</a:t>
            </a:r>
            <a:r>
              <a:rPr lang="pl-PL" sz="2000" dirty="0" smtClean="0">
                <a:solidFill>
                  <a:schemeClr val="tx1"/>
                </a:solidFill>
              </a:rPr>
              <a:t>, Services </a:t>
            </a:r>
            <a:r>
              <a:rPr lang="pl-PL" sz="2000" dirty="0" err="1" smtClean="0">
                <a:solidFill>
                  <a:schemeClr val="tx1"/>
                </a:solidFill>
              </a:rPr>
              <a:t>Linkages</a:t>
            </a:r>
            <a:r>
              <a:rPr lang="pl-PL" sz="2000" dirty="0" smtClean="0">
                <a:solidFill>
                  <a:schemeClr val="tx1"/>
                </a:solidFill>
              </a:rPr>
              <a:t> and the Value </a:t>
            </a:r>
            <a:r>
              <a:rPr lang="pl-PL" sz="2000" dirty="0" err="1" smtClean="0">
                <a:solidFill>
                  <a:schemeClr val="tx1"/>
                </a:solidFill>
              </a:rPr>
              <a:t>Added</a:t>
            </a:r>
            <a:r>
              <a:rPr lang="pl-PL" sz="2000" dirty="0" smtClean="0">
                <a:solidFill>
                  <a:schemeClr val="tx1"/>
                </a:solidFill>
              </a:rPr>
              <a:t> Content of Trade, The World </a:t>
            </a:r>
            <a:r>
              <a:rPr lang="pl-PL" sz="2000" dirty="0" err="1" smtClean="0">
                <a:solidFill>
                  <a:schemeClr val="tx1"/>
                </a:solidFill>
              </a:rPr>
              <a:t>Economy</a:t>
            </a:r>
            <a:r>
              <a:rPr lang="pl-PL" sz="2000" dirty="0" smtClean="0">
                <a:solidFill>
                  <a:schemeClr val="tx1"/>
                </a:solidFill>
              </a:rPr>
              <a:t>, 2015, pp. 1631-1649 </a:t>
            </a:r>
          </a:p>
          <a:p>
            <a:pPr algn="l">
              <a:spcBef>
                <a:spcPts val="0"/>
              </a:spcBef>
            </a:pPr>
            <a:r>
              <a:rPr lang="pl-PL" sz="1200" dirty="0">
                <a:solidFill>
                  <a:schemeClr val="tx1"/>
                </a:solidFill>
              </a:rPr>
              <a:t>	</a:t>
            </a:r>
            <a:endParaRPr lang="pl-PL" sz="1200" dirty="0" smtClean="0">
              <a:solidFill>
                <a:schemeClr val="tx1"/>
              </a:solidFill>
            </a:endParaRPr>
          </a:p>
          <a:p>
            <a:pPr lvl="0" algn="l"/>
            <a:r>
              <a:rPr lang="pl-PL" sz="2300" dirty="0" smtClean="0">
                <a:solidFill>
                  <a:prstClr val="black"/>
                </a:solidFill>
              </a:rPr>
              <a:t>From </a:t>
            </a:r>
            <a:r>
              <a:rPr lang="pl-PL" sz="2300" dirty="0">
                <a:solidFill>
                  <a:prstClr val="black"/>
                </a:solidFill>
              </a:rPr>
              <a:t>the point of </a:t>
            </a:r>
            <a:r>
              <a:rPr lang="pl-PL" sz="2300" dirty="0" err="1">
                <a:solidFill>
                  <a:prstClr val="black"/>
                </a:solidFill>
              </a:rPr>
              <a:t>view</a:t>
            </a:r>
            <a:r>
              <a:rPr lang="pl-PL" sz="2300" dirty="0">
                <a:solidFill>
                  <a:prstClr val="black"/>
                </a:solidFill>
              </a:rPr>
              <a:t> of </a:t>
            </a:r>
            <a:r>
              <a:rPr lang="pl-PL" sz="2300" dirty="0" err="1">
                <a:solidFill>
                  <a:prstClr val="black"/>
                </a:solidFill>
              </a:rPr>
              <a:t>national</a:t>
            </a:r>
            <a:r>
              <a:rPr lang="pl-PL" sz="2300" dirty="0">
                <a:solidFill>
                  <a:prstClr val="black"/>
                </a:solidFill>
              </a:rPr>
              <a:t> </a:t>
            </a:r>
            <a:r>
              <a:rPr lang="pl-PL" sz="2300" dirty="0" err="1">
                <a:solidFill>
                  <a:prstClr val="black"/>
                </a:solidFill>
              </a:rPr>
              <a:t>statistics</a:t>
            </a:r>
            <a:r>
              <a:rPr lang="pl-PL" sz="2300" dirty="0">
                <a:solidFill>
                  <a:prstClr val="black"/>
                </a:solidFill>
              </a:rPr>
              <a:t>, </a:t>
            </a:r>
            <a:r>
              <a:rPr lang="pl-PL" sz="2300" dirty="0" err="1">
                <a:solidFill>
                  <a:prstClr val="black"/>
                </a:solidFill>
              </a:rPr>
              <a:t>exports</a:t>
            </a:r>
            <a:r>
              <a:rPr lang="pl-PL" sz="2300" dirty="0">
                <a:solidFill>
                  <a:prstClr val="black"/>
                </a:solidFill>
              </a:rPr>
              <a:t> (as </a:t>
            </a:r>
            <a:r>
              <a:rPr lang="pl-PL" sz="2300" dirty="0" err="1">
                <a:solidFill>
                  <a:prstClr val="black"/>
                </a:solidFill>
              </a:rPr>
              <a:t>other</a:t>
            </a:r>
            <a:r>
              <a:rPr lang="pl-PL" sz="2300" dirty="0">
                <a:solidFill>
                  <a:prstClr val="black"/>
                </a:solidFill>
              </a:rPr>
              <a:t> </a:t>
            </a:r>
            <a:r>
              <a:rPr lang="pl-PL" sz="2300" dirty="0" err="1">
                <a:solidFill>
                  <a:prstClr val="black"/>
                </a:solidFill>
              </a:rPr>
              <a:t>final</a:t>
            </a:r>
            <a:r>
              <a:rPr lang="pl-PL" sz="2300" dirty="0">
                <a:solidFill>
                  <a:prstClr val="black"/>
                </a:solidFill>
              </a:rPr>
              <a:t> products) </a:t>
            </a:r>
            <a:r>
              <a:rPr lang="pl-PL" sz="2300" dirty="0" err="1">
                <a:solidFill>
                  <a:prstClr val="black"/>
                </a:solidFill>
              </a:rPr>
              <a:t>is</a:t>
            </a:r>
            <a:r>
              <a:rPr lang="pl-PL" sz="2300" dirty="0">
                <a:solidFill>
                  <a:prstClr val="black"/>
                </a:solidFill>
              </a:rPr>
              <a:t> the </a:t>
            </a:r>
            <a:r>
              <a:rPr lang="pl-PL" sz="2300" dirty="0" err="1">
                <a:solidFill>
                  <a:prstClr val="black"/>
                </a:solidFill>
              </a:rPr>
              <a:t>last</a:t>
            </a:r>
            <a:r>
              <a:rPr lang="pl-PL" sz="2300" dirty="0">
                <a:solidFill>
                  <a:prstClr val="black"/>
                </a:solidFill>
              </a:rPr>
              <a:t> </a:t>
            </a:r>
            <a:r>
              <a:rPr lang="pl-PL" sz="2300" dirty="0" err="1">
                <a:solidFill>
                  <a:prstClr val="black"/>
                </a:solidFill>
              </a:rPr>
              <a:t>stage</a:t>
            </a:r>
            <a:r>
              <a:rPr lang="pl-PL" sz="2300" dirty="0">
                <a:solidFill>
                  <a:prstClr val="black"/>
                </a:solidFill>
              </a:rPr>
              <a:t> of </a:t>
            </a:r>
            <a:r>
              <a:rPr lang="pl-PL" sz="2300" dirty="0" err="1">
                <a:solidFill>
                  <a:prstClr val="black"/>
                </a:solidFill>
              </a:rPr>
              <a:t>value</a:t>
            </a:r>
            <a:r>
              <a:rPr lang="pl-PL" sz="2300" dirty="0">
                <a:solidFill>
                  <a:prstClr val="black"/>
                </a:solidFill>
              </a:rPr>
              <a:t> </a:t>
            </a:r>
            <a:r>
              <a:rPr lang="pl-PL" sz="2300" dirty="0" err="1">
                <a:solidFill>
                  <a:prstClr val="black"/>
                </a:solidFill>
              </a:rPr>
              <a:t>chain</a:t>
            </a:r>
            <a:r>
              <a:rPr lang="pl-PL" sz="2300" dirty="0">
                <a:solidFill>
                  <a:prstClr val="black"/>
                </a:solidFill>
              </a:rPr>
              <a:t>, </a:t>
            </a:r>
            <a:r>
              <a:rPr lang="pl-PL" sz="2300" dirty="0" err="1">
                <a:solidFill>
                  <a:prstClr val="black"/>
                </a:solidFill>
              </a:rPr>
              <a:t>where</a:t>
            </a:r>
            <a:r>
              <a:rPr lang="pl-PL" sz="2300" dirty="0">
                <a:solidFill>
                  <a:prstClr val="black"/>
                </a:solidFill>
              </a:rPr>
              <a:t> the </a:t>
            </a:r>
            <a:r>
              <a:rPr lang="pl-PL" sz="2300" dirty="0" err="1">
                <a:solidFill>
                  <a:prstClr val="black"/>
                </a:solidFill>
              </a:rPr>
              <a:t>value</a:t>
            </a:r>
            <a:r>
              <a:rPr lang="pl-PL" sz="2300" dirty="0">
                <a:solidFill>
                  <a:prstClr val="black"/>
                </a:solidFill>
              </a:rPr>
              <a:t> </a:t>
            </a:r>
            <a:r>
              <a:rPr lang="pl-PL" sz="2300" dirty="0" err="1">
                <a:solidFill>
                  <a:prstClr val="black"/>
                </a:solidFill>
              </a:rPr>
              <a:t>added</a:t>
            </a:r>
            <a:r>
              <a:rPr lang="pl-PL" sz="2300" dirty="0">
                <a:solidFill>
                  <a:prstClr val="black"/>
                </a:solidFill>
              </a:rPr>
              <a:t> </a:t>
            </a:r>
            <a:r>
              <a:rPr lang="pl-PL" sz="2300" dirty="0" err="1">
                <a:solidFill>
                  <a:prstClr val="black"/>
                </a:solidFill>
              </a:rPr>
              <a:t>is</a:t>
            </a:r>
            <a:r>
              <a:rPr lang="pl-PL" sz="2300" dirty="0">
                <a:solidFill>
                  <a:prstClr val="black"/>
                </a:solidFill>
              </a:rPr>
              <a:t> </a:t>
            </a:r>
            <a:r>
              <a:rPr lang="pl-PL" sz="2300" dirty="0" err="1">
                <a:solidFill>
                  <a:prstClr val="black"/>
                </a:solidFill>
              </a:rPr>
              <a:t>accumulated</a:t>
            </a:r>
            <a:r>
              <a:rPr lang="pl-PL" sz="2300" dirty="0">
                <a:solidFill>
                  <a:prstClr val="black"/>
                </a:solidFill>
              </a:rPr>
              <a:t>. </a:t>
            </a:r>
          </a:p>
          <a:p>
            <a:pPr lvl="0" algn="l"/>
            <a:r>
              <a:rPr lang="pl-PL" sz="2300" dirty="0">
                <a:solidFill>
                  <a:prstClr val="black"/>
                </a:solidFill>
              </a:rPr>
              <a:t>It </a:t>
            </a:r>
            <a:r>
              <a:rPr lang="pl-PL" sz="2300" dirty="0" err="1">
                <a:solidFill>
                  <a:prstClr val="black"/>
                </a:solidFill>
              </a:rPr>
              <a:t>means</a:t>
            </a:r>
            <a:r>
              <a:rPr lang="pl-PL" sz="2300" dirty="0">
                <a:solidFill>
                  <a:prstClr val="black"/>
                </a:solidFill>
              </a:rPr>
              <a:t>, </a:t>
            </a:r>
            <a:r>
              <a:rPr lang="pl-PL" sz="2300" dirty="0" err="1">
                <a:solidFill>
                  <a:prstClr val="black"/>
                </a:solidFill>
              </a:rPr>
              <a:t>that</a:t>
            </a:r>
            <a:r>
              <a:rPr lang="pl-PL" sz="2300" dirty="0">
                <a:solidFill>
                  <a:prstClr val="black"/>
                </a:solidFill>
              </a:rPr>
              <a:t> the </a:t>
            </a:r>
            <a:r>
              <a:rPr lang="pl-PL" sz="2300" dirty="0" err="1">
                <a:solidFill>
                  <a:prstClr val="black"/>
                </a:solidFill>
              </a:rPr>
              <a:t>value</a:t>
            </a:r>
            <a:r>
              <a:rPr lang="pl-PL" sz="2300" dirty="0">
                <a:solidFill>
                  <a:prstClr val="black"/>
                </a:solidFill>
              </a:rPr>
              <a:t> of export </a:t>
            </a:r>
            <a:r>
              <a:rPr lang="pl-PL" sz="2300" dirty="0" err="1">
                <a:solidFill>
                  <a:prstClr val="black"/>
                </a:solidFill>
              </a:rPr>
              <a:t>is</a:t>
            </a:r>
            <a:r>
              <a:rPr lang="pl-PL" sz="2300" dirty="0">
                <a:solidFill>
                  <a:prstClr val="black"/>
                </a:solidFill>
              </a:rPr>
              <a:t> </a:t>
            </a:r>
            <a:r>
              <a:rPr lang="pl-PL" sz="2300" dirty="0" err="1">
                <a:solidFill>
                  <a:prstClr val="black"/>
                </a:solidFill>
              </a:rPr>
              <a:t>equal</a:t>
            </a:r>
            <a:r>
              <a:rPr lang="pl-PL" sz="2300" dirty="0">
                <a:solidFill>
                  <a:prstClr val="black"/>
                </a:solidFill>
              </a:rPr>
              <a:t> to </a:t>
            </a:r>
            <a:r>
              <a:rPr lang="pl-PL" sz="2300" dirty="0" err="1">
                <a:solidFill>
                  <a:prstClr val="black"/>
                </a:solidFill>
              </a:rPr>
              <a:t>value</a:t>
            </a:r>
            <a:r>
              <a:rPr lang="pl-PL" sz="2300" dirty="0">
                <a:solidFill>
                  <a:prstClr val="black"/>
                </a:solidFill>
              </a:rPr>
              <a:t> </a:t>
            </a:r>
            <a:r>
              <a:rPr lang="pl-PL" sz="2300" dirty="0" err="1">
                <a:solidFill>
                  <a:prstClr val="black"/>
                </a:solidFill>
              </a:rPr>
              <a:t>added</a:t>
            </a:r>
            <a:r>
              <a:rPr lang="pl-PL" sz="2300" dirty="0">
                <a:solidFill>
                  <a:prstClr val="black"/>
                </a:solidFill>
              </a:rPr>
              <a:t> </a:t>
            </a:r>
            <a:r>
              <a:rPr lang="pl-PL" sz="2300" dirty="0" err="1">
                <a:solidFill>
                  <a:prstClr val="black"/>
                </a:solidFill>
              </a:rPr>
              <a:t>embodied</a:t>
            </a:r>
            <a:r>
              <a:rPr lang="pl-PL" sz="2300" dirty="0">
                <a:solidFill>
                  <a:prstClr val="black"/>
                </a:solidFill>
              </a:rPr>
              <a:t> in </a:t>
            </a:r>
            <a:r>
              <a:rPr lang="pl-PL" sz="2300" dirty="0" err="1">
                <a:solidFill>
                  <a:prstClr val="black"/>
                </a:solidFill>
              </a:rPr>
              <a:t>it</a:t>
            </a:r>
            <a:r>
              <a:rPr lang="pl-PL" sz="2300" dirty="0">
                <a:solidFill>
                  <a:prstClr val="black"/>
                </a:solidFill>
              </a:rPr>
              <a:t>. </a:t>
            </a:r>
            <a:r>
              <a:rPr lang="pl-PL" sz="2300" dirty="0" err="1">
                <a:solidFill>
                  <a:prstClr val="black"/>
                </a:solidFill>
              </a:rPr>
              <a:t>Thus</a:t>
            </a:r>
            <a:r>
              <a:rPr lang="pl-PL" sz="2300" dirty="0">
                <a:solidFill>
                  <a:prstClr val="black"/>
                </a:solidFill>
              </a:rPr>
              <a:t>, </a:t>
            </a:r>
            <a:r>
              <a:rPr lang="pl-PL" sz="2300" dirty="0" err="1">
                <a:solidFill>
                  <a:prstClr val="black"/>
                </a:solidFill>
              </a:rPr>
              <a:t>estimating</a:t>
            </a:r>
            <a:r>
              <a:rPr lang="pl-PL" sz="2300" dirty="0">
                <a:solidFill>
                  <a:prstClr val="black"/>
                </a:solidFill>
              </a:rPr>
              <a:t> </a:t>
            </a:r>
            <a:r>
              <a:rPr lang="pl-PL" sz="2300" dirty="0" err="1">
                <a:solidFill>
                  <a:prstClr val="black"/>
                </a:solidFill>
              </a:rPr>
              <a:t>value</a:t>
            </a:r>
            <a:r>
              <a:rPr lang="pl-PL" sz="2300" dirty="0">
                <a:solidFill>
                  <a:prstClr val="black"/>
                </a:solidFill>
              </a:rPr>
              <a:t> </a:t>
            </a:r>
            <a:r>
              <a:rPr lang="pl-PL" sz="2300" dirty="0" err="1">
                <a:solidFill>
                  <a:prstClr val="black"/>
                </a:solidFill>
              </a:rPr>
              <a:t>added</a:t>
            </a:r>
            <a:r>
              <a:rPr lang="pl-PL" sz="2300" dirty="0">
                <a:solidFill>
                  <a:prstClr val="black"/>
                </a:solidFill>
              </a:rPr>
              <a:t> </a:t>
            </a:r>
            <a:r>
              <a:rPr lang="pl-PL" sz="2300" dirty="0" err="1">
                <a:solidFill>
                  <a:prstClr val="black"/>
                </a:solidFill>
              </a:rPr>
              <a:t>embodied</a:t>
            </a:r>
            <a:r>
              <a:rPr lang="pl-PL" sz="2300" dirty="0">
                <a:solidFill>
                  <a:prstClr val="black"/>
                </a:solidFill>
              </a:rPr>
              <a:t> in export </a:t>
            </a:r>
            <a:r>
              <a:rPr lang="pl-PL" sz="2300" dirty="0" err="1">
                <a:solidFill>
                  <a:prstClr val="black"/>
                </a:solidFill>
              </a:rPr>
              <a:t>is</a:t>
            </a:r>
            <a:r>
              <a:rPr lang="pl-PL" sz="2300" dirty="0">
                <a:solidFill>
                  <a:prstClr val="black"/>
                </a:solidFill>
              </a:rPr>
              <a:t> </a:t>
            </a:r>
            <a:r>
              <a:rPr lang="pl-PL" sz="2300" dirty="0" err="1">
                <a:solidFill>
                  <a:prstClr val="black"/>
                </a:solidFill>
              </a:rPr>
              <a:t>actually</a:t>
            </a:r>
            <a:r>
              <a:rPr lang="pl-PL" sz="2300" dirty="0">
                <a:solidFill>
                  <a:prstClr val="black"/>
                </a:solidFill>
              </a:rPr>
              <a:t> </a:t>
            </a:r>
            <a:r>
              <a:rPr lang="pl-PL" sz="2300" dirty="0" err="1">
                <a:solidFill>
                  <a:prstClr val="black"/>
                </a:solidFill>
              </a:rPr>
              <a:t>splitting</a:t>
            </a:r>
            <a:r>
              <a:rPr lang="pl-PL" sz="2300" dirty="0">
                <a:solidFill>
                  <a:prstClr val="black"/>
                </a:solidFill>
              </a:rPr>
              <a:t> </a:t>
            </a:r>
            <a:r>
              <a:rPr lang="pl-PL" sz="2300" dirty="0" err="1">
                <a:solidFill>
                  <a:prstClr val="black"/>
                </a:solidFill>
              </a:rPr>
              <a:t>this</a:t>
            </a:r>
            <a:r>
              <a:rPr lang="pl-PL" sz="2300" dirty="0">
                <a:solidFill>
                  <a:prstClr val="black"/>
                </a:solidFill>
              </a:rPr>
              <a:t> </a:t>
            </a:r>
            <a:r>
              <a:rPr lang="pl-PL" sz="2300" dirty="0" err="1">
                <a:solidFill>
                  <a:prstClr val="black"/>
                </a:solidFill>
              </a:rPr>
              <a:t>value</a:t>
            </a:r>
            <a:r>
              <a:rPr lang="pl-PL" sz="2300" dirty="0">
                <a:solidFill>
                  <a:prstClr val="black"/>
                </a:solidFill>
              </a:rPr>
              <a:t> </a:t>
            </a:r>
            <a:r>
              <a:rPr lang="pl-PL" sz="2300" dirty="0" err="1">
                <a:solidFill>
                  <a:prstClr val="black"/>
                </a:solidFill>
              </a:rPr>
              <a:t>added</a:t>
            </a:r>
            <a:r>
              <a:rPr lang="pl-PL" sz="2300" dirty="0">
                <a:solidFill>
                  <a:prstClr val="black"/>
                </a:solidFill>
              </a:rPr>
              <a:t> </a:t>
            </a:r>
            <a:r>
              <a:rPr lang="pl-PL" sz="2300" dirty="0" err="1">
                <a:solidFill>
                  <a:prstClr val="black"/>
                </a:solidFill>
              </a:rPr>
              <a:t>into</a:t>
            </a:r>
            <a:r>
              <a:rPr lang="pl-PL" sz="2300" dirty="0">
                <a:solidFill>
                  <a:prstClr val="black"/>
                </a:solidFill>
              </a:rPr>
              <a:t> </a:t>
            </a:r>
            <a:r>
              <a:rPr lang="pl-PL" sz="2300" dirty="0" err="1">
                <a:solidFill>
                  <a:prstClr val="black"/>
                </a:solidFill>
              </a:rPr>
              <a:t>imported</a:t>
            </a:r>
            <a:r>
              <a:rPr lang="pl-PL" sz="2300" dirty="0">
                <a:solidFill>
                  <a:prstClr val="black"/>
                </a:solidFill>
              </a:rPr>
              <a:t> and </a:t>
            </a:r>
            <a:r>
              <a:rPr lang="pl-PL" sz="2300" dirty="0" err="1">
                <a:solidFill>
                  <a:prstClr val="black"/>
                </a:solidFill>
              </a:rPr>
              <a:t>domestically</a:t>
            </a:r>
            <a:r>
              <a:rPr lang="pl-PL" sz="2300" dirty="0">
                <a:solidFill>
                  <a:prstClr val="black"/>
                </a:solidFill>
              </a:rPr>
              <a:t> </a:t>
            </a:r>
            <a:r>
              <a:rPr lang="pl-PL" sz="2300" dirty="0" err="1">
                <a:solidFill>
                  <a:prstClr val="black"/>
                </a:solidFill>
              </a:rPr>
              <a:t>produced</a:t>
            </a:r>
            <a:r>
              <a:rPr lang="pl-PL" sz="2300" dirty="0">
                <a:solidFill>
                  <a:prstClr val="black"/>
                </a:solidFill>
              </a:rPr>
              <a:t> </a:t>
            </a:r>
            <a:r>
              <a:rPr lang="pl-PL" sz="2300" dirty="0" err="1">
                <a:solidFill>
                  <a:prstClr val="black"/>
                </a:solidFill>
              </a:rPr>
              <a:t>value</a:t>
            </a:r>
            <a:r>
              <a:rPr lang="pl-PL" sz="2300" dirty="0">
                <a:solidFill>
                  <a:prstClr val="black"/>
                </a:solidFill>
              </a:rPr>
              <a:t> </a:t>
            </a:r>
            <a:r>
              <a:rPr lang="pl-PL" sz="2300" dirty="0" err="1">
                <a:solidFill>
                  <a:prstClr val="black"/>
                </a:solidFill>
              </a:rPr>
              <a:t>added</a:t>
            </a:r>
            <a:r>
              <a:rPr lang="pl-PL" sz="2300" dirty="0" smtClean="0">
                <a:solidFill>
                  <a:prstClr val="black"/>
                </a:solidFill>
              </a:rPr>
              <a:t>.</a:t>
            </a:r>
            <a:endParaRPr lang="pl-PL" sz="2300" dirty="0">
              <a:solidFill>
                <a:prstClr val="black"/>
              </a:solidFill>
            </a:endParaRP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Tree>
    <p:extLst>
      <p:ext uri="{BB962C8B-B14F-4D97-AF65-F5344CB8AC3E}">
        <p14:creationId xmlns:p14="http://schemas.microsoft.com/office/powerpoint/2010/main" val="385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06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Method</a:t>
            </a:r>
            <a:endParaRPr lang="pl-PL" sz="3200" dirty="0" smtClean="0"/>
          </a:p>
        </p:txBody>
      </p:sp>
      <p:sp>
        <p:nvSpPr>
          <p:cNvPr id="8" name="Symbol zastępczy zawartości 5"/>
          <p:cNvSpPr txBox="1">
            <a:spLocks/>
          </p:cNvSpPr>
          <p:nvPr/>
        </p:nvSpPr>
        <p:spPr>
          <a:xfrm>
            <a:off x="457200" y="1268760"/>
            <a:ext cx="8229600" cy="423194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000" lvl="0" indent="-342000" algn="l">
              <a:defRPr/>
            </a:pPr>
            <a:r>
              <a:rPr lang="pl-PL" sz="2900" dirty="0" smtClean="0">
                <a:solidFill>
                  <a:prstClr val="black"/>
                </a:solidFill>
              </a:rPr>
              <a:t>	</a:t>
            </a:r>
            <a:r>
              <a:rPr lang="pl-PL" sz="2900" dirty="0" err="1" smtClean="0">
                <a:solidFill>
                  <a:prstClr val="black"/>
                </a:solidFill>
              </a:rPr>
              <a:t>Finally</a:t>
            </a:r>
            <a:r>
              <a:rPr lang="pl-PL" sz="2900" dirty="0" smtClean="0">
                <a:solidFill>
                  <a:prstClr val="black"/>
                </a:solidFill>
              </a:rPr>
              <a:t>, </a:t>
            </a:r>
            <a:r>
              <a:rPr lang="pl-PL" sz="2900" dirty="0" err="1" smtClean="0">
                <a:solidFill>
                  <a:prstClr val="black"/>
                </a:solidFill>
              </a:rPr>
              <a:t>the</a:t>
            </a:r>
            <a:r>
              <a:rPr lang="pl-PL" sz="2900" dirty="0" smtClean="0">
                <a:solidFill>
                  <a:prstClr val="black"/>
                </a:solidFill>
              </a:rPr>
              <a:t> </a:t>
            </a:r>
            <a:r>
              <a:rPr lang="pl-PL" sz="2900" dirty="0" err="1" smtClean="0">
                <a:solidFill>
                  <a:prstClr val="black"/>
                </a:solidFill>
              </a:rPr>
              <a:t>value</a:t>
            </a:r>
            <a:r>
              <a:rPr lang="pl-PL" sz="2900" dirty="0" smtClean="0">
                <a:solidFill>
                  <a:prstClr val="black"/>
                </a:solidFill>
              </a:rPr>
              <a:t> of KIBS </a:t>
            </a:r>
            <a:r>
              <a:rPr lang="pl-PL" sz="2900" dirty="0" err="1" smtClean="0">
                <a:solidFill>
                  <a:prstClr val="black"/>
                </a:solidFill>
              </a:rPr>
              <a:t>embodied</a:t>
            </a:r>
            <a:r>
              <a:rPr lang="pl-PL" sz="2900" dirty="0" smtClean="0">
                <a:solidFill>
                  <a:prstClr val="black"/>
                </a:solidFill>
              </a:rPr>
              <a:t> </a:t>
            </a:r>
            <a:r>
              <a:rPr lang="pl-PL" sz="2900" dirty="0" err="1" smtClean="0">
                <a:solidFill>
                  <a:prstClr val="black"/>
                </a:solidFill>
              </a:rPr>
              <a:t>in</a:t>
            </a:r>
            <a:r>
              <a:rPr lang="pl-PL" sz="2900" dirty="0" smtClean="0">
                <a:solidFill>
                  <a:prstClr val="black"/>
                </a:solidFill>
              </a:rPr>
              <a:t> </a:t>
            </a:r>
            <a:r>
              <a:rPr lang="pl-PL" sz="2900" dirty="0" err="1" smtClean="0">
                <a:solidFill>
                  <a:prstClr val="black"/>
                </a:solidFill>
              </a:rPr>
              <a:t>exports</a:t>
            </a:r>
            <a:r>
              <a:rPr lang="pl-PL" sz="2900" dirty="0" smtClean="0">
                <a:solidFill>
                  <a:prstClr val="black"/>
                </a:solidFill>
              </a:rPr>
              <a:t> was </a:t>
            </a:r>
            <a:r>
              <a:rPr lang="pl-PL" sz="2900" dirty="0" err="1" smtClean="0">
                <a:solidFill>
                  <a:prstClr val="black"/>
                </a:solidFill>
              </a:rPr>
              <a:t>calculated</a:t>
            </a:r>
            <a:r>
              <a:rPr lang="pl-PL" sz="2900" dirty="0" smtClean="0">
                <a:solidFill>
                  <a:prstClr val="black"/>
                </a:solidFill>
              </a:rPr>
              <a:t> as </a:t>
            </a:r>
            <a:r>
              <a:rPr lang="pl-PL" sz="2900" dirty="0" err="1" smtClean="0">
                <a:solidFill>
                  <a:prstClr val="black"/>
                </a:solidFill>
              </a:rPr>
              <a:t>the</a:t>
            </a:r>
            <a:r>
              <a:rPr lang="pl-PL" sz="2900" dirty="0" smtClean="0">
                <a:solidFill>
                  <a:prstClr val="black"/>
                </a:solidFill>
              </a:rPr>
              <a:t> sum of </a:t>
            </a:r>
            <a:r>
              <a:rPr lang="pl-PL" sz="2900" dirty="0" err="1" smtClean="0">
                <a:solidFill>
                  <a:prstClr val="black"/>
                </a:solidFill>
              </a:rPr>
              <a:t>elements</a:t>
            </a:r>
            <a:r>
              <a:rPr lang="pl-PL" sz="2900" dirty="0" smtClean="0">
                <a:solidFill>
                  <a:prstClr val="black"/>
                </a:solidFill>
              </a:rPr>
              <a:t> of </a:t>
            </a:r>
            <a:r>
              <a:rPr lang="pl-PL" sz="2900" dirty="0" err="1" smtClean="0">
                <a:solidFill>
                  <a:prstClr val="black"/>
                </a:solidFill>
              </a:rPr>
              <a:t>vector</a:t>
            </a:r>
            <a:r>
              <a:rPr lang="pl-PL" sz="2900" dirty="0" smtClean="0">
                <a:solidFill>
                  <a:prstClr val="black"/>
                </a:solidFill>
              </a:rPr>
              <a:t> </a:t>
            </a:r>
            <a:r>
              <a:rPr lang="pl-PL" sz="2900" dirty="0" err="1" smtClean="0">
                <a:solidFill>
                  <a:prstClr val="black"/>
                </a:solidFill>
              </a:rPr>
              <a:t>x</a:t>
            </a:r>
            <a:r>
              <a:rPr lang="pl-PL" sz="2900" baseline="-25000" dirty="0" err="1" smtClean="0">
                <a:solidFill>
                  <a:prstClr val="black"/>
                </a:solidFill>
              </a:rPr>
              <a:t>E</a:t>
            </a:r>
            <a:r>
              <a:rPr lang="pl-PL" sz="2900" dirty="0" smtClean="0">
                <a:solidFill>
                  <a:prstClr val="black"/>
                </a:solidFill>
              </a:rPr>
              <a:t> </a:t>
            </a:r>
            <a:r>
              <a:rPr lang="pl-PL" sz="2900" dirty="0" err="1" smtClean="0">
                <a:solidFill>
                  <a:prstClr val="black"/>
                </a:solidFill>
              </a:rPr>
              <a:t>representing</a:t>
            </a:r>
            <a:r>
              <a:rPr lang="pl-PL" sz="2900" dirty="0" smtClean="0">
                <a:solidFill>
                  <a:prstClr val="black"/>
                </a:solidFill>
              </a:rPr>
              <a:t> </a:t>
            </a:r>
            <a:r>
              <a:rPr lang="pl-PL" sz="2900" dirty="0" err="1" smtClean="0">
                <a:solidFill>
                  <a:prstClr val="black"/>
                </a:solidFill>
              </a:rPr>
              <a:t>divisions</a:t>
            </a:r>
            <a:r>
              <a:rPr lang="pl-PL" sz="2900" dirty="0" smtClean="0">
                <a:solidFill>
                  <a:prstClr val="black"/>
                </a:solidFill>
              </a:rPr>
              <a:t> 62-63 and 69-73.</a:t>
            </a:r>
          </a:p>
          <a:p>
            <a:pPr marL="342000" lvl="0" indent="-342000" algn="l">
              <a:defRPr/>
            </a:pPr>
            <a:r>
              <a:rPr lang="pl-PL" sz="2900" dirty="0" smtClean="0">
                <a:solidFill>
                  <a:prstClr val="black"/>
                </a:solidFill>
              </a:rPr>
              <a:t>	</a:t>
            </a:r>
          </a:p>
          <a:p>
            <a:pPr marL="342000" lvl="0" indent="-342000" algn="l">
              <a:defRPr/>
            </a:pPr>
            <a:r>
              <a:rPr lang="pl-PL" sz="2900" dirty="0" smtClean="0">
                <a:solidFill>
                  <a:prstClr val="black"/>
                </a:solidFill>
              </a:rPr>
              <a:t>	  </a:t>
            </a:r>
          </a:p>
          <a:p>
            <a:pPr marL="342000" lvl="0" indent="-342000" algn="l">
              <a:defRPr/>
            </a:pPr>
            <a:r>
              <a:rPr lang="pl-PL" sz="2900" dirty="0" smtClean="0">
                <a:solidFill>
                  <a:prstClr val="black"/>
                </a:solidFill>
              </a:rPr>
              <a:t>	</a:t>
            </a:r>
          </a:p>
          <a:p>
            <a:pPr marL="342000" lvl="0" indent="-342000" algn="l">
              <a:defRPr/>
            </a:pPr>
            <a:endParaRPr lang="pl-PL" sz="2900" dirty="0" smtClean="0">
              <a:solidFill>
                <a:prstClr val="black"/>
              </a:solidFill>
            </a:endParaRPr>
          </a:p>
          <a:p>
            <a:pPr marL="342000" lvl="0" indent="-342000" algn="l">
              <a:defRPr/>
            </a:pPr>
            <a:r>
              <a:rPr lang="pl-PL" sz="2900" dirty="0" smtClean="0">
                <a:solidFill>
                  <a:prstClr val="black"/>
                </a:solidFill>
              </a:rPr>
              <a:t>	</a:t>
            </a:r>
          </a:p>
          <a:p>
            <a:pPr marL="342000" lvl="0" indent="-342000" algn="l">
              <a:defRPr/>
            </a:pPr>
            <a:endParaRPr lang="pl-PL" sz="2600" dirty="0">
              <a:solidFill>
                <a:prstClr val="black"/>
              </a:solidFill>
            </a:endParaRPr>
          </a:p>
          <a:p>
            <a:endParaRPr lang="pl-PL" dirty="0" smtClean="0"/>
          </a:p>
        </p:txBody>
      </p:sp>
      <p:graphicFrame>
        <p:nvGraphicFramePr>
          <p:cNvPr id="11" name="Obiekt 10"/>
          <p:cNvGraphicFramePr>
            <a:graphicFrameLocks noChangeAspect="1"/>
          </p:cNvGraphicFramePr>
          <p:nvPr/>
        </p:nvGraphicFramePr>
        <p:xfrm>
          <a:off x="785813" y="2708275"/>
          <a:ext cx="4619625" cy="720725"/>
        </p:xfrm>
        <a:graphic>
          <a:graphicData uri="http://schemas.openxmlformats.org/presentationml/2006/ole">
            <mc:AlternateContent xmlns:mc="http://schemas.openxmlformats.org/markup-compatibility/2006">
              <mc:Choice xmlns:v="urn:schemas-microsoft-com:vml" Requires="v">
                <p:oleObj spid="_x0000_s1038" name="Równanie" r:id="rId5" imgW="1892160" imgH="279360" progId="Equation.3">
                  <p:embed/>
                </p:oleObj>
              </mc:Choice>
              <mc:Fallback>
                <p:oleObj name="Równanie" r:id="rId5" imgW="1892160" imgH="2793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813" y="2708275"/>
                        <a:ext cx="4619625"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iekt 9"/>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39" name="Równanie" r:id="rId7" imgW="114120" imgH="215640" progId="Equation.3">
                  <p:embed/>
                </p:oleObj>
              </mc:Choice>
              <mc:Fallback>
                <p:oleObj name="Równanie" r:id="rId7" imgW="114120" imgH="215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iekt 12"/>
          <p:cNvGraphicFramePr>
            <a:graphicFrameLocks noChangeAspect="1"/>
          </p:cNvGraphicFramePr>
          <p:nvPr/>
        </p:nvGraphicFramePr>
        <p:xfrm>
          <a:off x="873125" y="3573463"/>
          <a:ext cx="1420813" cy="892175"/>
        </p:xfrm>
        <a:graphic>
          <a:graphicData uri="http://schemas.openxmlformats.org/presentationml/2006/ole">
            <mc:AlternateContent xmlns:mc="http://schemas.openxmlformats.org/markup-compatibility/2006">
              <mc:Choice xmlns:v="urn:schemas-microsoft-com:vml" Requires="v">
                <p:oleObj spid="_x0000_s1040" name="Równanie" r:id="rId9" imgW="850680" imgH="495000" progId="Equation.3">
                  <p:embed/>
                </p:oleObj>
              </mc:Choice>
              <mc:Fallback>
                <p:oleObj name="Równanie" r:id="rId9" imgW="850680" imgH="495000" progId="Equation.3">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3125" y="3573463"/>
                        <a:ext cx="1420813" cy="892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iekt 13"/>
          <p:cNvGraphicFramePr>
            <a:graphicFrameLocks noChangeAspect="1"/>
          </p:cNvGraphicFramePr>
          <p:nvPr/>
        </p:nvGraphicFramePr>
        <p:xfrm>
          <a:off x="868363" y="4581525"/>
          <a:ext cx="2890837" cy="792163"/>
        </p:xfrm>
        <a:graphic>
          <a:graphicData uri="http://schemas.openxmlformats.org/presentationml/2006/ole">
            <mc:AlternateContent xmlns:mc="http://schemas.openxmlformats.org/markup-compatibility/2006">
              <mc:Choice xmlns:v="urn:schemas-microsoft-com:vml" Requires="v">
                <p:oleObj spid="_x0000_s1041" name="Równanie" r:id="rId11" imgW="1574640" imgH="431640" progId="Equation.3">
                  <p:embed/>
                </p:oleObj>
              </mc:Choice>
              <mc:Fallback>
                <p:oleObj name="Równanie" r:id="rId11" imgW="1574640" imgH="431640"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68363" y="4581525"/>
                        <a:ext cx="2890837"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2038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395536" y="227123"/>
            <a:ext cx="7416824"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smtClean="0"/>
              <a:t>Value of KIBS </a:t>
            </a:r>
            <a:r>
              <a:rPr lang="pl-PL" sz="2800" b="1" dirty="0" err="1" smtClean="0"/>
              <a:t>sector</a:t>
            </a:r>
            <a:r>
              <a:rPr lang="pl-PL" sz="2800" b="1" dirty="0" smtClean="0"/>
              <a:t> </a:t>
            </a:r>
            <a:r>
              <a:rPr lang="pl-PL" sz="2800" b="1" dirty="0" err="1" smtClean="0"/>
              <a:t>output</a:t>
            </a:r>
            <a:r>
              <a:rPr lang="pl-PL" sz="2800" b="1" dirty="0" smtClean="0"/>
              <a:t> </a:t>
            </a:r>
            <a:r>
              <a:rPr lang="pl-PL" sz="2800" b="1" dirty="0" err="1" smtClean="0"/>
              <a:t>imputed</a:t>
            </a:r>
            <a:r>
              <a:rPr lang="pl-PL" sz="2800" b="1" dirty="0" smtClean="0"/>
              <a:t> to 1 USD of export – the KIBS </a:t>
            </a:r>
            <a:r>
              <a:rPr lang="pl-PL" sz="2800" b="1" dirty="0" err="1" smtClean="0"/>
              <a:t>intensity</a:t>
            </a:r>
            <a:r>
              <a:rPr lang="pl-PL" sz="2800" b="1" dirty="0" smtClean="0"/>
              <a:t> of export</a:t>
            </a:r>
            <a:endParaRPr lang="pl-PL" sz="2800" dirty="0" smtClean="0"/>
          </a:p>
        </p:txBody>
      </p:sp>
      <p:pic>
        <p:nvPicPr>
          <p:cNvPr id="2050" name="Picture 2"/>
          <p:cNvPicPr>
            <a:picLocks noChangeAspect="1" noChangeArrowheads="1"/>
          </p:cNvPicPr>
          <p:nvPr/>
        </p:nvPicPr>
        <p:blipFill>
          <a:blip r:embed="rId4" cstate="print"/>
          <a:srcRect/>
          <a:stretch>
            <a:fillRect/>
          </a:stretch>
        </p:blipFill>
        <p:spPr bwMode="auto">
          <a:xfrm>
            <a:off x="142875" y="1314450"/>
            <a:ext cx="8858250" cy="3842742"/>
          </a:xfrm>
          <a:prstGeom prst="rect">
            <a:avLst/>
          </a:prstGeom>
          <a:noFill/>
          <a:ln w="9525">
            <a:noFill/>
            <a:miter lim="800000"/>
            <a:headEnd/>
            <a:tailEnd/>
          </a:ln>
          <a:effectLst/>
        </p:spPr>
      </p:pic>
    </p:spTree>
    <p:extLst>
      <p:ext uri="{BB962C8B-B14F-4D97-AF65-F5344CB8AC3E}">
        <p14:creationId xmlns:p14="http://schemas.microsoft.com/office/powerpoint/2010/main" val="399685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188640"/>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Share</a:t>
            </a:r>
            <a:r>
              <a:rPr lang="pl-PL" sz="2800" b="1" dirty="0" smtClean="0"/>
              <a:t> of KIBS </a:t>
            </a:r>
            <a:r>
              <a:rPr lang="pl-PL" sz="2800" b="1" dirty="0" err="1" smtClean="0"/>
              <a:t>sector</a:t>
            </a:r>
            <a:r>
              <a:rPr lang="pl-PL" sz="2800" b="1" dirty="0" smtClean="0"/>
              <a:t> in </a:t>
            </a:r>
            <a:r>
              <a:rPr lang="pl-PL" sz="2800" b="1" dirty="0" err="1" smtClean="0"/>
              <a:t>all</a:t>
            </a:r>
            <a:r>
              <a:rPr lang="pl-PL" sz="2800" b="1" dirty="0" smtClean="0"/>
              <a:t> </a:t>
            </a:r>
            <a:r>
              <a:rPr lang="pl-PL" sz="2800" b="1" dirty="0" err="1" smtClean="0"/>
              <a:t>output</a:t>
            </a:r>
            <a:r>
              <a:rPr lang="pl-PL" sz="2800" b="1" dirty="0" smtClean="0"/>
              <a:t> </a:t>
            </a:r>
            <a:r>
              <a:rPr lang="pl-PL" sz="2800" b="1" dirty="0" err="1" smtClean="0"/>
              <a:t>imputed</a:t>
            </a:r>
            <a:r>
              <a:rPr lang="pl-PL" sz="2800" b="1" dirty="0" smtClean="0"/>
              <a:t> to export – the </a:t>
            </a:r>
            <a:r>
              <a:rPr lang="pl-PL" sz="2800" b="1" dirty="0" err="1" smtClean="0"/>
              <a:t>importance</a:t>
            </a:r>
            <a:r>
              <a:rPr lang="pl-PL" sz="2800" b="1" dirty="0" smtClean="0"/>
              <a:t> of KIBS for export</a:t>
            </a:r>
            <a:endParaRPr lang="pl-PL" sz="2800" dirty="0" smtClean="0"/>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cstate="print"/>
          <a:srcRect/>
          <a:stretch>
            <a:fillRect/>
          </a:stretch>
        </p:blipFill>
        <p:spPr bwMode="auto">
          <a:xfrm>
            <a:off x="179512" y="1268760"/>
            <a:ext cx="8784976" cy="3888432"/>
          </a:xfrm>
          <a:prstGeom prst="rect">
            <a:avLst/>
          </a:prstGeom>
          <a:noFill/>
          <a:ln w="9525">
            <a:noFill/>
            <a:miter lim="800000"/>
            <a:headEnd/>
            <a:tailEnd/>
          </a:ln>
          <a:effectLst/>
        </p:spPr>
      </p:pic>
    </p:spTree>
    <p:extLst>
      <p:ext uri="{BB962C8B-B14F-4D97-AF65-F5344CB8AC3E}">
        <p14:creationId xmlns:p14="http://schemas.microsoft.com/office/powerpoint/2010/main" val="399685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89524"/>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Composition</a:t>
            </a:r>
            <a:r>
              <a:rPr lang="pl-PL" sz="2800" b="1" dirty="0" smtClean="0"/>
              <a:t> of KIBS </a:t>
            </a:r>
            <a:r>
              <a:rPr lang="pl-PL" sz="2800" b="1" dirty="0" err="1" smtClean="0"/>
              <a:t>sector</a:t>
            </a:r>
            <a:r>
              <a:rPr lang="pl-PL" sz="2800" b="1" dirty="0" smtClean="0"/>
              <a:t> </a:t>
            </a:r>
            <a:r>
              <a:rPr lang="pl-PL" sz="2800" b="1" dirty="0" err="1" smtClean="0"/>
              <a:t>output</a:t>
            </a:r>
            <a:r>
              <a:rPr lang="pl-PL" sz="2800" b="1" dirty="0" smtClean="0"/>
              <a:t> </a:t>
            </a:r>
            <a:r>
              <a:rPr lang="pl-PL" sz="2800" b="1" dirty="0" err="1" smtClean="0"/>
              <a:t>imputed</a:t>
            </a:r>
            <a:r>
              <a:rPr lang="pl-PL" sz="2800" b="1" dirty="0" smtClean="0"/>
              <a:t> to </a:t>
            </a:r>
          </a:p>
          <a:p>
            <a:r>
              <a:rPr lang="pl-PL" sz="2800" b="1" dirty="0" err="1" smtClean="0"/>
              <a:t>exports</a:t>
            </a:r>
            <a:r>
              <a:rPr lang="pl-PL" sz="2800" b="1" dirty="0" smtClean="0"/>
              <a:t> </a:t>
            </a:r>
            <a:endParaRPr lang="pl-PL" sz="2800" dirty="0" smtClean="0"/>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Wykres 8"/>
          <p:cNvGraphicFramePr/>
          <p:nvPr/>
        </p:nvGraphicFramePr>
        <p:xfrm>
          <a:off x="611560" y="1340768"/>
          <a:ext cx="7920880" cy="40324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96852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89524"/>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Composition</a:t>
            </a:r>
            <a:r>
              <a:rPr lang="pl-PL" sz="2800" b="1" dirty="0" smtClean="0"/>
              <a:t> of KIBS </a:t>
            </a:r>
            <a:r>
              <a:rPr lang="pl-PL" sz="2800" b="1" dirty="0" err="1" smtClean="0"/>
              <a:t>sector</a:t>
            </a:r>
            <a:r>
              <a:rPr lang="pl-PL" sz="2800" b="1" dirty="0" smtClean="0"/>
              <a:t> </a:t>
            </a:r>
            <a:r>
              <a:rPr lang="pl-PL" sz="2800" b="1" dirty="0" err="1" smtClean="0"/>
              <a:t>output</a:t>
            </a:r>
            <a:r>
              <a:rPr lang="pl-PL" sz="2800" b="1" dirty="0" smtClean="0"/>
              <a:t> </a:t>
            </a:r>
            <a:r>
              <a:rPr lang="pl-PL" sz="2800" b="1" dirty="0" err="1" smtClean="0"/>
              <a:t>imputed</a:t>
            </a:r>
            <a:r>
              <a:rPr lang="pl-PL" sz="2800" b="1" dirty="0" smtClean="0"/>
              <a:t> to </a:t>
            </a:r>
          </a:p>
          <a:p>
            <a:r>
              <a:rPr lang="pl-PL" sz="2800" b="1" dirty="0" err="1" smtClean="0"/>
              <a:t>exports</a:t>
            </a:r>
            <a:r>
              <a:rPr lang="pl-PL" sz="2800" b="1" dirty="0" smtClean="0"/>
              <a:t> </a:t>
            </a:r>
            <a:endParaRPr lang="pl-PL" sz="2800" dirty="0" smtClean="0"/>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Wykres 9"/>
          <p:cNvGraphicFramePr/>
          <p:nvPr/>
        </p:nvGraphicFramePr>
        <p:xfrm>
          <a:off x="395536" y="1196752"/>
          <a:ext cx="8352928" cy="42484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96852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8" name="Tytuł 4"/>
          <p:cNvSpPr txBox="1">
            <a:spLocks/>
          </p:cNvSpPr>
          <p:nvPr/>
        </p:nvSpPr>
        <p:spPr>
          <a:xfrm>
            <a:off x="107504" y="89524"/>
            <a:ext cx="7992888"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b="1" dirty="0" err="1" smtClean="0"/>
              <a:t>Composition</a:t>
            </a:r>
            <a:r>
              <a:rPr lang="pl-PL" sz="2800" b="1" dirty="0" smtClean="0"/>
              <a:t> of KIBS </a:t>
            </a:r>
            <a:r>
              <a:rPr lang="pl-PL" sz="2800" b="1" dirty="0" err="1" smtClean="0"/>
              <a:t>sector</a:t>
            </a:r>
            <a:r>
              <a:rPr lang="pl-PL" sz="2800" b="1" dirty="0" smtClean="0"/>
              <a:t> </a:t>
            </a:r>
            <a:r>
              <a:rPr lang="pl-PL" sz="2800" b="1" dirty="0" err="1" smtClean="0"/>
              <a:t>output</a:t>
            </a:r>
            <a:r>
              <a:rPr lang="pl-PL" sz="2800" b="1" dirty="0" smtClean="0"/>
              <a:t> </a:t>
            </a:r>
            <a:r>
              <a:rPr lang="pl-PL" sz="2800" b="1" dirty="0" err="1" smtClean="0"/>
              <a:t>imputed</a:t>
            </a:r>
            <a:r>
              <a:rPr lang="pl-PL" sz="2800" b="1" dirty="0" smtClean="0"/>
              <a:t> to </a:t>
            </a:r>
          </a:p>
          <a:p>
            <a:r>
              <a:rPr lang="pl-PL" sz="2800" b="1" dirty="0" err="1" smtClean="0"/>
              <a:t>exports</a:t>
            </a:r>
            <a:r>
              <a:rPr lang="pl-PL" sz="2800" b="1" dirty="0" smtClean="0"/>
              <a:t> </a:t>
            </a:r>
            <a:endParaRPr lang="pl-PL" sz="2800" dirty="0" smtClean="0"/>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Wykres 6"/>
          <p:cNvGraphicFramePr/>
          <p:nvPr/>
        </p:nvGraphicFramePr>
        <p:xfrm>
          <a:off x="467544" y="1268760"/>
          <a:ext cx="8136904" cy="41764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96852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523387" y="1119146"/>
            <a:ext cx="8229600" cy="4310118"/>
          </a:xfrm>
        </p:spPr>
        <p:txBody>
          <a:bodyPr>
            <a:noAutofit/>
          </a:bodyPr>
          <a:lstStyle/>
          <a:p>
            <a:pPr algn="l">
              <a:spcBef>
                <a:spcPts val="600"/>
              </a:spcBef>
            </a:pPr>
            <a:r>
              <a:rPr lang="pl-PL" sz="1800" dirty="0" smtClean="0">
                <a:solidFill>
                  <a:schemeClr val="tx1"/>
                </a:solidFill>
              </a:rPr>
              <a:t>1</a:t>
            </a:r>
            <a:r>
              <a:rPr lang="pl-PL" sz="2000" dirty="0" smtClean="0">
                <a:solidFill>
                  <a:schemeClr val="tx1"/>
                </a:solidFill>
              </a:rPr>
              <a:t>. The </a:t>
            </a:r>
            <a:r>
              <a:rPr lang="pl-PL" sz="2000" dirty="0" err="1" smtClean="0">
                <a:solidFill>
                  <a:schemeClr val="tx1"/>
                </a:solidFill>
              </a:rPr>
              <a:t>value</a:t>
            </a:r>
            <a:r>
              <a:rPr lang="pl-PL" sz="2000" dirty="0" smtClean="0">
                <a:solidFill>
                  <a:schemeClr val="tx1"/>
                </a:solidFill>
              </a:rPr>
              <a:t> of </a:t>
            </a:r>
            <a:r>
              <a:rPr lang="pl-PL" sz="2000" dirty="0" err="1" smtClean="0">
                <a:solidFill>
                  <a:schemeClr val="tx1"/>
                </a:solidFill>
              </a:rPr>
              <a:t>output</a:t>
            </a:r>
            <a:r>
              <a:rPr lang="pl-PL" sz="2000" dirty="0" smtClean="0">
                <a:solidFill>
                  <a:schemeClr val="tx1"/>
                </a:solidFill>
              </a:rPr>
              <a:t> of KIBS </a:t>
            </a:r>
            <a:r>
              <a:rPr lang="pl-PL" sz="2000" dirty="0" err="1" smtClean="0">
                <a:solidFill>
                  <a:schemeClr val="tx1"/>
                </a:solidFill>
              </a:rPr>
              <a:t>sector</a:t>
            </a:r>
            <a:r>
              <a:rPr lang="pl-PL" sz="2000" dirty="0" smtClean="0">
                <a:solidFill>
                  <a:schemeClr val="tx1"/>
                </a:solidFill>
              </a:rPr>
              <a:t> </a:t>
            </a:r>
            <a:r>
              <a:rPr lang="pl-PL" sz="2000" dirty="0" err="1" smtClean="0">
                <a:solidFill>
                  <a:schemeClr val="tx1"/>
                </a:solidFill>
              </a:rPr>
              <a:t>neccessary</a:t>
            </a:r>
            <a:r>
              <a:rPr lang="pl-PL" sz="2000" dirty="0" smtClean="0">
                <a:solidFill>
                  <a:schemeClr val="tx1"/>
                </a:solidFill>
              </a:rPr>
              <a:t> for </a:t>
            </a:r>
            <a:r>
              <a:rPr lang="pl-PL" sz="2000" dirty="0" err="1" smtClean="0">
                <a:solidFill>
                  <a:schemeClr val="tx1"/>
                </a:solidFill>
              </a:rPr>
              <a:t>producing</a:t>
            </a:r>
            <a:r>
              <a:rPr lang="pl-PL" sz="2000" dirty="0" smtClean="0">
                <a:solidFill>
                  <a:schemeClr val="tx1"/>
                </a:solidFill>
              </a:rPr>
              <a:t> a unit of export </a:t>
            </a:r>
            <a:r>
              <a:rPr lang="pl-PL" sz="2000" dirty="0" err="1" smtClean="0">
                <a:solidFill>
                  <a:schemeClr val="tx1"/>
                </a:solidFill>
              </a:rPr>
              <a:t>increased</a:t>
            </a:r>
            <a:r>
              <a:rPr lang="pl-PL" sz="2000" dirty="0" smtClean="0">
                <a:solidFill>
                  <a:schemeClr val="tx1"/>
                </a:solidFill>
              </a:rPr>
              <a:t> in most of the EU </a:t>
            </a:r>
            <a:r>
              <a:rPr lang="pl-PL" sz="2000" dirty="0" err="1" smtClean="0">
                <a:solidFill>
                  <a:schemeClr val="tx1"/>
                </a:solidFill>
              </a:rPr>
              <a:t>countries</a:t>
            </a:r>
            <a:r>
              <a:rPr lang="pl-PL" sz="2000" dirty="0" smtClean="0">
                <a:solidFill>
                  <a:schemeClr val="tx1"/>
                </a:solidFill>
              </a:rPr>
              <a:t>.  It </a:t>
            </a:r>
            <a:r>
              <a:rPr lang="pl-PL" sz="2000" dirty="0" err="1" smtClean="0">
                <a:solidFill>
                  <a:schemeClr val="tx1"/>
                </a:solidFill>
              </a:rPr>
              <a:t>decreased</a:t>
            </a:r>
            <a:r>
              <a:rPr lang="pl-PL" sz="2000" dirty="0" smtClean="0">
                <a:solidFill>
                  <a:schemeClr val="tx1"/>
                </a:solidFill>
              </a:rPr>
              <a:t> for </a:t>
            </a:r>
            <a:r>
              <a:rPr lang="pl-PL" sz="2000" dirty="0" err="1" smtClean="0">
                <a:solidFill>
                  <a:schemeClr val="tx1"/>
                </a:solidFill>
              </a:rPr>
              <a:t>Italy</a:t>
            </a:r>
            <a:r>
              <a:rPr lang="pl-PL" sz="2000" dirty="0" smtClean="0">
                <a:solidFill>
                  <a:schemeClr val="tx1"/>
                </a:solidFill>
              </a:rPr>
              <a:t> and Czech Republic </a:t>
            </a:r>
            <a:r>
              <a:rPr lang="pl-PL" sz="2000" dirty="0" err="1" smtClean="0">
                <a:solidFill>
                  <a:schemeClr val="tx1"/>
                </a:solidFill>
              </a:rPr>
              <a:t>only</a:t>
            </a:r>
            <a:r>
              <a:rPr lang="pl-PL" sz="2000" dirty="0" smtClean="0">
                <a:solidFill>
                  <a:schemeClr val="tx1"/>
                </a:solidFill>
              </a:rPr>
              <a:t>.</a:t>
            </a:r>
          </a:p>
          <a:p>
            <a:pPr algn="l">
              <a:spcBef>
                <a:spcPts val="600"/>
              </a:spcBef>
            </a:pPr>
            <a:r>
              <a:rPr lang="pl-PL" sz="2000" dirty="0" smtClean="0">
                <a:solidFill>
                  <a:schemeClr val="tx1"/>
                </a:solidFill>
              </a:rPr>
              <a:t>2. </a:t>
            </a:r>
            <a:r>
              <a:rPr lang="pl-PL" sz="2000" dirty="0" err="1" smtClean="0">
                <a:solidFill>
                  <a:schemeClr val="tx1"/>
                </a:solidFill>
              </a:rPr>
              <a:t>Initially</a:t>
            </a:r>
            <a:r>
              <a:rPr lang="pl-PL" sz="2000" dirty="0" smtClean="0">
                <a:solidFill>
                  <a:schemeClr val="tx1"/>
                </a:solidFill>
              </a:rPr>
              <a:t> (2000), </a:t>
            </a:r>
            <a:r>
              <a:rPr lang="pl-PL" sz="2000" dirty="0" err="1" smtClean="0">
                <a:solidFill>
                  <a:schemeClr val="tx1"/>
                </a:solidFill>
              </a:rPr>
              <a:t>these</a:t>
            </a:r>
            <a:r>
              <a:rPr lang="pl-PL" sz="2000" dirty="0" smtClean="0">
                <a:solidFill>
                  <a:schemeClr val="tx1"/>
                </a:solidFill>
              </a:rPr>
              <a:t> </a:t>
            </a:r>
            <a:r>
              <a:rPr lang="pl-PL" sz="2000" dirty="0" err="1" smtClean="0">
                <a:solidFill>
                  <a:schemeClr val="tx1"/>
                </a:solidFill>
              </a:rPr>
              <a:t>values</a:t>
            </a:r>
            <a:r>
              <a:rPr lang="pl-PL" sz="2000" dirty="0" smtClean="0">
                <a:solidFill>
                  <a:schemeClr val="tx1"/>
                </a:solidFill>
              </a:rPr>
              <a:t> for the old EU </a:t>
            </a:r>
            <a:r>
              <a:rPr lang="pl-PL" sz="2000" dirty="0" err="1" smtClean="0">
                <a:solidFill>
                  <a:schemeClr val="tx1"/>
                </a:solidFill>
              </a:rPr>
              <a:t>members</a:t>
            </a:r>
            <a:r>
              <a:rPr lang="pl-PL" sz="2000" dirty="0" smtClean="0">
                <a:solidFill>
                  <a:schemeClr val="tx1"/>
                </a:solidFill>
              </a:rPr>
              <a:t> </a:t>
            </a:r>
            <a:r>
              <a:rPr lang="pl-PL" sz="2000" dirty="0" err="1" smtClean="0">
                <a:solidFill>
                  <a:schemeClr val="tx1"/>
                </a:solidFill>
              </a:rPr>
              <a:t>were</a:t>
            </a:r>
            <a:r>
              <a:rPr lang="pl-PL" sz="2000" dirty="0" smtClean="0">
                <a:solidFill>
                  <a:schemeClr val="tx1"/>
                </a:solidFill>
              </a:rPr>
              <a:t> </a:t>
            </a:r>
            <a:r>
              <a:rPr lang="pl-PL" sz="2000" dirty="0" err="1" smtClean="0">
                <a:solidFill>
                  <a:schemeClr val="tx1"/>
                </a:solidFill>
              </a:rPr>
              <a:t>higher</a:t>
            </a:r>
            <a:r>
              <a:rPr lang="pl-PL" sz="2000" dirty="0" smtClean="0">
                <a:solidFill>
                  <a:schemeClr val="tx1"/>
                </a:solidFill>
              </a:rPr>
              <a:t> </a:t>
            </a:r>
            <a:r>
              <a:rPr lang="pl-PL" sz="2000" dirty="0" err="1" smtClean="0">
                <a:solidFill>
                  <a:schemeClr val="tx1"/>
                </a:solidFill>
              </a:rPr>
              <a:t>than</a:t>
            </a:r>
            <a:r>
              <a:rPr lang="pl-PL" sz="2000" dirty="0" smtClean="0">
                <a:solidFill>
                  <a:schemeClr val="tx1"/>
                </a:solidFill>
              </a:rPr>
              <a:t> for the </a:t>
            </a:r>
            <a:r>
              <a:rPr lang="pl-PL" sz="2000" dirty="0" err="1" smtClean="0">
                <a:solidFill>
                  <a:schemeClr val="tx1"/>
                </a:solidFill>
              </a:rPr>
              <a:t>new</a:t>
            </a:r>
            <a:r>
              <a:rPr lang="pl-PL" sz="2000" dirty="0" smtClean="0">
                <a:solidFill>
                  <a:schemeClr val="tx1"/>
                </a:solidFill>
              </a:rPr>
              <a:t> </a:t>
            </a:r>
            <a:r>
              <a:rPr lang="pl-PL" sz="2000" dirty="0" err="1" smtClean="0">
                <a:solidFill>
                  <a:schemeClr val="tx1"/>
                </a:solidFill>
              </a:rPr>
              <a:t>members</a:t>
            </a:r>
            <a:r>
              <a:rPr lang="pl-PL" sz="2000" dirty="0" smtClean="0">
                <a:solidFill>
                  <a:schemeClr val="tx1"/>
                </a:solidFill>
              </a:rPr>
              <a:t>. </a:t>
            </a:r>
          </a:p>
          <a:p>
            <a:pPr algn="l">
              <a:spcBef>
                <a:spcPts val="600"/>
              </a:spcBef>
            </a:pPr>
            <a:r>
              <a:rPr lang="pl-PL" sz="2000" dirty="0" smtClean="0">
                <a:solidFill>
                  <a:schemeClr val="tx1"/>
                </a:solidFill>
              </a:rPr>
              <a:t>3. In 2014 Romania </a:t>
            </a:r>
            <a:r>
              <a:rPr lang="pl-PL" sz="2000" dirty="0" err="1" smtClean="0">
                <a:solidFill>
                  <a:schemeClr val="tx1"/>
                </a:solidFill>
              </a:rPr>
              <a:t>moved</a:t>
            </a:r>
            <a:r>
              <a:rPr lang="pl-PL" sz="2000" dirty="0" smtClean="0">
                <a:solidFill>
                  <a:schemeClr val="tx1"/>
                </a:solidFill>
              </a:rPr>
              <a:t> from the </a:t>
            </a:r>
            <a:r>
              <a:rPr lang="pl-PL" sz="2000" dirty="0" err="1" smtClean="0">
                <a:solidFill>
                  <a:schemeClr val="tx1"/>
                </a:solidFill>
              </a:rPr>
              <a:t>last</a:t>
            </a:r>
            <a:r>
              <a:rPr lang="pl-PL" sz="2000" dirty="0" smtClean="0">
                <a:solidFill>
                  <a:schemeClr val="tx1"/>
                </a:solidFill>
              </a:rPr>
              <a:t> to the </a:t>
            </a:r>
            <a:r>
              <a:rPr lang="pl-PL" sz="2000" dirty="0" err="1" smtClean="0">
                <a:solidFill>
                  <a:schemeClr val="tx1"/>
                </a:solidFill>
              </a:rPr>
              <a:t>seventh</a:t>
            </a:r>
            <a:r>
              <a:rPr lang="pl-PL" sz="2000" dirty="0" smtClean="0">
                <a:solidFill>
                  <a:schemeClr val="tx1"/>
                </a:solidFill>
              </a:rPr>
              <a:t> place. </a:t>
            </a:r>
            <a:r>
              <a:rPr lang="pl-PL" sz="2000" dirty="0" err="1" smtClean="0">
                <a:solidFill>
                  <a:schemeClr val="tx1"/>
                </a:solidFill>
              </a:rPr>
              <a:t>The</a:t>
            </a:r>
            <a:r>
              <a:rPr lang="pl-PL" sz="2000" dirty="0" smtClean="0">
                <a:solidFill>
                  <a:schemeClr val="tx1"/>
                </a:solidFill>
              </a:rPr>
              <a:t> </a:t>
            </a:r>
            <a:r>
              <a:rPr lang="pl-PL" sz="2000" dirty="0" err="1" smtClean="0">
                <a:solidFill>
                  <a:schemeClr val="tx1"/>
                </a:solidFill>
              </a:rPr>
              <a:t>average</a:t>
            </a:r>
            <a:r>
              <a:rPr lang="pl-PL" sz="2000" dirty="0" smtClean="0">
                <a:solidFill>
                  <a:schemeClr val="tx1"/>
                </a:solidFill>
              </a:rPr>
              <a:t> for the EU-15 was </a:t>
            </a:r>
            <a:r>
              <a:rPr lang="pl-PL" sz="2000" dirty="0" err="1" smtClean="0">
                <a:solidFill>
                  <a:schemeClr val="tx1"/>
                </a:solidFill>
              </a:rPr>
              <a:t>still</a:t>
            </a:r>
            <a:r>
              <a:rPr lang="pl-PL" sz="2000" dirty="0" smtClean="0">
                <a:solidFill>
                  <a:schemeClr val="tx1"/>
                </a:solidFill>
              </a:rPr>
              <a:t> </a:t>
            </a:r>
            <a:r>
              <a:rPr lang="pl-PL" sz="2000" dirty="0" err="1" smtClean="0">
                <a:solidFill>
                  <a:schemeClr val="tx1"/>
                </a:solidFill>
              </a:rPr>
              <a:t>significantly</a:t>
            </a:r>
            <a:r>
              <a:rPr lang="pl-PL" sz="2000" dirty="0" smtClean="0">
                <a:solidFill>
                  <a:schemeClr val="tx1"/>
                </a:solidFill>
              </a:rPr>
              <a:t> </a:t>
            </a:r>
            <a:r>
              <a:rPr lang="pl-PL" sz="2000" dirty="0" err="1" smtClean="0">
                <a:solidFill>
                  <a:schemeClr val="tx1"/>
                </a:solidFill>
              </a:rPr>
              <a:t>higher</a:t>
            </a:r>
            <a:r>
              <a:rPr lang="pl-PL" sz="2000" dirty="0" smtClean="0">
                <a:solidFill>
                  <a:schemeClr val="tx1"/>
                </a:solidFill>
              </a:rPr>
              <a:t> </a:t>
            </a:r>
            <a:r>
              <a:rPr lang="pl-PL" sz="2000" dirty="0" err="1" smtClean="0">
                <a:solidFill>
                  <a:schemeClr val="tx1"/>
                </a:solidFill>
              </a:rPr>
              <a:t>than</a:t>
            </a:r>
            <a:r>
              <a:rPr lang="pl-PL" sz="2000" dirty="0" smtClean="0">
                <a:solidFill>
                  <a:schemeClr val="tx1"/>
                </a:solidFill>
              </a:rPr>
              <a:t> for </a:t>
            </a:r>
            <a:r>
              <a:rPr lang="pl-PL" sz="2000" dirty="0" err="1" smtClean="0">
                <a:solidFill>
                  <a:schemeClr val="tx1"/>
                </a:solidFill>
              </a:rPr>
              <a:t>the</a:t>
            </a:r>
            <a:r>
              <a:rPr lang="pl-PL" sz="2000" dirty="0" smtClean="0">
                <a:solidFill>
                  <a:schemeClr val="tx1"/>
                </a:solidFill>
              </a:rPr>
              <a:t> EU-13, but </a:t>
            </a:r>
            <a:r>
              <a:rPr lang="pl-PL" sz="2000" dirty="0" err="1" smtClean="0">
                <a:solidFill>
                  <a:schemeClr val="tx1"/>
                </a:solidFill>
              </a:rPr>
              <a:t>this</a:t>
            </a:r>
            <a:r>
              <a:rPr lang="pl-PL" sz="2000" dirty="0" smtClean="0">
                <a:solidFill>
                  <a:schemeClr val="tx1"/>
                </a:solidFill>
              </a:rPr>
              <a:t> </a:t>
            </a:r>
            <a:r>
              <a:rPr lang="pl-PL" sz="2000" dirty="0" err="1" smtClean="0">
                <a:solidFill>
                  <a:schemeClr val="tx1"/>
                </a:solidFill>
              </a:rPr>
              <a:t>difference</a:t>
            </a:r>
            <a:r>
              <a:rPr lang="pl-PL" sz="2000" dirty="0" smtClean="0">
                <a:solidFill>
                  <a:schemeClr val="tx1"/>
                </a:solidFill>
              </a:rPr>
              <a:t> was </a:t>
            </a:r>
            <a:r>
              <a:rPr lang="pl-PL" sz="2000" dirty="0" err="1" smtClean="0">
                <a:solidFill>
                  <a:schemeClr val="tx1"/>
                </a:solidFill>
              </a:rPr>
              <a:t>reduced</a:t>
            </a:r>
            <a:r>
              <a:rPr lang="pl-PL" sz="2000" dirty="0" smtClean="0">
                <a:solidFill>
                  <a:schemeClr val="tx1"/>
                </a:solidFill>
              </a:rPr>
              <a:t>.</a:t>
            </a:r>
          </a:p>
          <a:p>
            <a:pPr algn="l">
              <a:spcBef>
                <a:spcPts val="600"/>
              </a:spcBef>
            </a:pPr>
            <a:r>
              <a:rPr lang="pl-PL" sz="2000" dirty="0" smtClean="0">
                <a:solidFill>
                  <a:schemeClr val="tx1"/>
                </a:solidFill>
              </a:rPr>
              <a:t>4. </a:t>
            </a:r>
            <a:r>
              <a:rPr lang="pl-PL" sz="2000" dirty="0" err="1" smtClean="0">
                <a:solidFill>
                  <a:schemeClr val="tx1"/>
                </a:solidFill>
              </a:rPr>
              <a:t>Similar</a:t>
            </a:r>
            <a:r>
              <a:rPr lang="pl-PL" sz="2000" dirty="0" smtClean="0">
                <a:solidFill>
                  <a:schemeClr val="tx1"/>
                </a:solidFill>
              </a:rPr>
              <a:t> </a:t>
            </a:r>
            <a:r>
              <a:rPr lang="pl-PL" sz="2000" dirty="0" err="1" smtClean="0">
                <a:solidFill>
                  <a:schemeClr val="tx1"/>
                </a:solidFill>
              </a:rPr>
              <a:t>conclusions</a:t>
            </a:r>
            <a:r>
              <a:rPr lang="pl-PL" sz="2000" dirty="0" smtClean="0">
                <a:solidFill>
                  <a:schemeClr val="tx1"/>
                </a:solidFill>
              </a:rPr>
              <a:t> </a:t>
            </a:r>
            <a:r>
              <a:rPr lang="pl-PL" sz="2000" dirty="0" err="1" smtClean="0">
                <a:solidFill>
                  <a:schemeClr val="tx1"/>
                </a:solidFill>
              </a:rPr>
              <a:t>can</a:t>
            </a:r>
            <a:r>
              <a:rPr lang="pl-PL" sz="2000" dirty="0" smtClean="0">
                <a:solidFill>
                  <a:schemeClr val="tx1"/>
                </a:solidFill>
              </a:rPr>
              <a:t> be </a:t>
            </a:r>
            <a:r>
              <a:rPr lang="pl-PL" sz="2000" dirty="0" err="1" smtClean="0">
                <a:solidFill>
                  <a:schemeClr val="tx1"/>
                </a:solidFill>
              </a:rPr>
              <a:t>drawn</a:t>
            </a:r>
            <a:r>
              <a:rPr lang="pl-PL" sz="2000" dirty="0" smtClean="0">
                <a:solidFill>
                  <a:schemeClr val="tx1"/>
                </a:solidFill>
              </a:rPr>
              <a:t> upon the </a:t>
            </a:r>
            <a:r>
              <a:rPr lang="pl-PL" sz="2000" dirty="0" err="1" smtClean="0">
                <a:solidFill>
                  <a:schemeClr val="tx1"/>
                </a:solidFill>
              </a:rPr>
              <a:t>share</a:t>
            </a:r>
            <a:r>
              <a:rPr lang="pl-PL" sz="2000" dirty="0" smtClean="0">
                <a:solidFill>
                  <a:schemeClr val="tx1"/>
                </a:solidFill>
              </a:rPr>
              <a:t> of KIBS </a:t>
            </a:r>
            <a:r>
              <a:rPr lang="pl-PL" sz="2000" dirty="0" err="1" smtClean="0">
                <a:solidFill>
                  <a:schemeClr val="tx1"/>
                </a:solidFill>
              </a:rPr>
              <a:t>sector</a:t>
            </a:r>
            <a:r>
              <a:rPr lang="pl-PL" sz="2000" dirty="0" smtClean="0">
                <a:solidFill>
                  <a:schemeClr val="tx1"/>
                </a:solidFill>
              </a:rPr>
              <a:t> in </a:t>
            </a:r>
            <a:r>
              <a:rPr lang="pl-PL" sz="2000" dirty="0" err="1" smtClean="0">
                <a:solidFill>
                  <a:schemeClr val="tx1"/>
                </a:solidFill>
              </a:rPr>
              <a:t>all</a:t>
            </a:r>
            <a:r>
              <a:rPr lang="pl-PL" sz="2000" dirty="0" smtClean="0">
                <a:solidFill>
                  <a:schemeClr val="tx1"/>
                </a:solidFill>
              </a:rPr>
              <a:t> </a:t>
            </a:r>
            <a:r>
              <a:rPr lang="pl-PL" sz="2000" dirty="0" err="1" smtClean="0">
                <a:solidFill>
                  <a:schemeClr val="tx1"/>
                </a:solidFill>
              </a:rPr>
              <a:t>output</a:t>
            </a:r>
            <a:r>
              <a:rPr lang="pl-PL" sz="2000" dirty="0" smtClean="0">
                <a:solidFill>
                  <a:schemeClr val="tx1"/>
                </a:solidFill>
              </a:rPr>
              <a:t> </a:t>
            </a:r>
            <a:r>
              <a:rPr lang="pl-PL" sz="2000" dirty="0" err="1" smtClean="0">
                <a:solidFill>
                  <a:schemeClr val="tx1"/>
                </a:solidFill>
              </a:rPr>
              <a:t>imputed</a:t>
            </a:r>
            <a:r>
              <a:rPr lang="pl-PL" sz="2000" dirty="0" smtClean="0">
                <a:solidFill>
                  <a:schemeClr val="tx1"/>
                </a:solidFill>
              </a:rPr>
              <a:t> to export.</a:t>
            </a:r>
          </a:p>
          <a:p>
            <a:pPr algn="l">
              <a:spcBef>
                <a:spcPts val="600"/>
              </a:spcBef>
            </a:pPr>
            <a:r>
              <a:rPr lang="pl-PL" sz="2000" b="1" dirty="0" smtClean="0">
                <a:solidFill>
                  <a:schemeClr val="tx1"/>
                </a:solidFill>
              </a:rPr>
              <a:t>The </a:t>
            </a:r>
            <a:r>
              <a:rPr lang="pl-PL" sz="2000" b="1" dirty="0" err="1" smtClean="0">
                <a:solidFill>
                  <a:schemeClr val="tx1"/>
                </a:solidFill>
              </a:rPr>
              <a:t>importance</a:t>
            </a:r>
            <a:r>
              <a:rPr lang="pl-PL" sz="2000" b="1" dirty="0" smtClean="0">
                <a:solidFill>
                  <a:schemeClr val="tx1"/>
                </a:solidFill>
              </a:rPr>
              <a:t> of KIBS </a:t>
            </a:r>
            <a:r>
              <a:rPr lang="pl-PL" sz="2000" b="1" dirty="0" err="1" smtClean="0">
                <a:solidFill>
                  <a:schemeClr val="tx1"/>
                </a:solidFill>
              </a:rPr>
              <a:t>increased</a:t>
            </a:r>
            <a:r>
              <a:rPr lang="pl-PL" sz="2000" b="1" dirty="0" smtClean="0">
                <a:solidFill>
                  <a:schemeClr val="tx1"/>
                </a:solidFill>
              </a:rPr>
              <a:t>. </a:t>
            </a:r>
            <a:r>
              <a:rPr lang="pl-PL" sz="2000" b="1" dirty="0" err="1" smtClean="0">
                <a:solidFill>
                  <a:schemeClr val="tx1"/>
                </a:solidFill>
              </a:rPr>
              <a:t>The</a:t>
            </a:r>
            <a:r>
              <a:rPr lang="pl-PL" sz="2000" b="1" dirty="0" smtClean="0">
                <a:solidFill>
                  <a:schemeClr val="tx1"/>
                </a:solidFill>
              </a:rPr>
              <a:t> </a:t>
            </a:r>
            <a:r>
              <a:rPr lang="pl-PL" sz="2000" b="1" dirty="0" err="1" smtClean="0">
                <a:solidFill>
                  <a:schemeClr val="tx1"/>
                </a:solidFill>
              </a:rPr>
              <a:t>average</a:t>
            </a:r>
            <a:r>
              <a:rPr lang="pl-PL" sz="2000" b="1" dirty="0" smtClean="0">
                <a:solidFill>
                  <a:schemeClr val="tx1"/>
                </a:solidFill>
              </a:rPr>
              <a:t> </a:t>
            </a:r>
            <a:r>
              <a:rPr lang="pl-PL" sz="2000" b="1" dirty="0" err="1" smtClean="0">
                <a:solidFill>
                  <a:schemeClr val="tx1"/>
                </a:solidFill>
              </a:rPr>
              <a:t>share</a:t>
            </a:r>
            <a:r>
              <a:rPr lang="pl-PL" sz="2000" b="1" dirty="0" smtClean="0">
                <a:solidFill>
                  <a:schemeClr val="tx1"/>
                </a:solidFill>
              </a:rPr>
              <a:t> for </a:t>
            </a:r>
            <a:r>
              <a:rPr lang="pl-PL" sz="2000" b="1" dirty="0" err="1" smtClean="0">
                <a:solidFill>
                  <a:schemeClr val="tx1"/>
                </a:solidFill>
              </a:rPr>
              <a:t>the</a:t>
            </a:r>
            <a:r>
              <a:rPr lang="pl-PL" sz="2000" b="1" dirty="0" smtClean="0">
                <a:solidFill>
                  <a:schemeClr val="tx1"/>
                </a:solidFill>
              </a:rPr>
              <a:t> old EU </a:t>
            </a:r>
            <a:r>
              <a:rPr lang="pl-PL" sz="2000" b="1" dirty="0" err="1" smtClean="0">
                <a:solidFill>
                  <a:schemeClr val="tx1"/>
                </a:solidFill>
              </a:rPr>
              <a:t>members</a:t>
            </a:r>
            <a:r>
              <a:rPr lang="pl-PL" sz="2000" b="1" dirty="0" smtClean="0">
                <a:solidFill>
                  <a:schemeClr val="tx1"/>
                </a:solidFill>
              </a:rPr>
              <a:t> </a:t>
            </a:r>
            <a:r>
              <a:rPr lang="pl-PL" sz="2000" b="1" dirty="0" err="1" smtClean="0">
                <a:solidFill>
                  <a:schemeClr val="tx1"/>
                </a:solidFill>
              </a:rPr>
              <a:t>rose</a:t>
            </a:r>
            <a:r>
              <a:rPr lang="pl-PL" sz="2000" b="1" dirty="0" smtClean="0">
                <a:solidFill>
                  <a:schemeClr val="tx1"/>
                </a:solidFill>
              </a:rPr>
              <a:t> </a:t>
            </a:r>
            <a:r>
              <a:rPr lang="pl-PL" sz="2000" b="1" dirty="0" err="1" smtClean="0">
                <a:solidFill>
                  <a:schemeClr val="tx1"/>
                </a:solidFill>
              </a:rPr>
              <a:t>from</a:t>
            </a:r>
            <a:r>
              <a:rPr lang="pl-PL" sz="2000" b="1" dirty="0" smtClean="0">
                <a:solidFill>
                  <a:schemeClr val="tx1"/>
                </a:solidFill>
              </a:rPr>
              <a:t> 6.9% to 8.5%. For </a:t>
            </a:r>
            <a:r>
              <a:rPr lang="pl-PL" sz="2000" b="1" dirty="0" err="1" smtClean="0">
                <a:solidFill>
                  <a:schemeClr val="tx1"/>
                </a:solidFill>
              </a:rPr>
              <a:t>the</a:t>
            </a:r>
            <a:r>
              <a:rPr lang="pl-PL" sz="2000" b="1" dirty="0" smtClean="0">
                <a:solidFill>
                  <a:schemeClr val="tx1"/>
                </a:solidFill>
              </a:rPr>
              <a:t> </a:t>
            </a:r>
            <a:r>
              <a:rPr lang="pl-PL" sz="2000" b="1" dirty="0" err="1" smtClean="0">
                <a:solidFill>
                  <a:schemeClr val="tx1"/>
                </a:solidFill>
              </a:rPr>
              <a:t>new</a:t>
            </a:r>
            <a:r>
              <a:rPr lang="pl-PL" sz="2000" b="1" dirty="0" smtClean="0">
                <a:solidFill>
                  <a:schemeClr val="tx1"/>
                </a:solidFill>
              </a:rPr>
              <a:t> </a:t>
            </a:r>
            <a:r>
              <a:rPr lang="pl-PL" sz="2000" b="1" dirty="0" err="1" smtClean="0">
                <a:solidFill>
                  <a:schemeClr val="tx1"/>
                </a:solidFill>
              </a:rPr>
              <a:t>members</a:t>
            </a:r>
            <a:r>
              <a:rPr lang="pl-PL" sz="2000" b="1" dirty="0" smtClean="0">
                <a:solidFill>
                  <a:schemeClr val="tx1"/>
                </a:solidFill>
              </a:rPr>
              <a:t> </a:t>
            </a:r>
            <a:r>
              <a:rPr lang="pl-PL" sz="2000" b="1" dirty="0" err="1" smtClean="0">
                <a:solidFill>
                  <a:schemeClr val="tx1"/>
                </a:solidFill>
              </a:rPr>
              <a:t>it</a:t>
            </a:r>
            <a:r>
              <a:rPr lang="pl-PL" sz="2000" b="1" dirty="0" smtClean="0">
                <a:solidFill>
                  <a:schemeClr val="tx1"/>
                </a:solidFill>
              </a:rPr>
              <a:t> </a:t>
            </a:r>
            <a:r>
              <a:rPr lang="pl-PL" sz="2000" b="1" dirty="0" err="1" smtClean="0">
                <a:solidFill>
                  <a:schemeClr val="tx1"/>
                </a:solidFill>
              </a:rPr>
              <a:t>grew</a:t>
            </a:r>
            <a:r>
              <a:rPr lang="pl-PL" sz="2000" b="1" dirty="0" smtClean="0">
                <a:solidFill>
                  <a:schemeClr val="tx1"/>
                </a:solidFill>
              </a:rPr>
              <a:t> </a:t>
            </a:r>
            <a:r>
              <a:rPr lang="pl-PL" sz="2000" b="1" dirty="0" err="1" smtClean="0">
                <a:solidFill>
                  <a:schemeClr val="tx1"/>
                </a:solidFill>
              </a:rPr>
              <a:t>from</a:t>
            </a:r>
            <a:r>
              <a:rPr lang="pl-PL" sz="2000" b="1" dirty="0" smtClean="0">
                <a:solidFill>
                  <a:schemeClr val="tx1"/>
                </a:solidFill>
              </a:rPr>
              <a:t> 4.1% to 6%.</a:t>
            </a: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523387" y="227123"/>
            <a:ext cx="8229600" cy="9158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p14="http://schemas.microsoft.com/office/powerpoint/2010/main" val="267019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683568" y="1124744"/>
            <a:ext cx="7488832" cy="4032448"/>
          </a:xfrm>
        </p:spPr>
        <p:txBody>
          <a:bodyPr>
            <a:noAutofit/>
          </a:bodyPr>
          <a:lstStyle/>
          <a:p>
            <a:pPr algn="l"/>
            <a:r>
              <a:rPr lang="pl-PL" sz="2800" dirty="0">
                <a:solidFill>
                  <a:schemeClr val="tx1"/>
                </a:solidFill>
              </a:rPr>
              <a:t>1. </a:t>
            </a:r>
            <a:r>
              <a:rPr lang="pl-PL" sz="2800" dirty="0" smtClean="0">
                <a:solidFill>
                  <a:schemeClr val="tx1"/>
                </a:solidFill>
              </a:rPr>
              <a:t>Export </a:t>
            </a:r>
            <a:r>
              <a:rPr lang="pl-PL" sz="2800" dirty="0" err="1" smtClean="0">
                <a:solidFill>
                  <a:schemeClr val="tx1"/>
                </a:solidFill>
              </a:rPr>
              <a:t>is</a:t>
            </a:r>
            <a:r>
              <a:rPr lang="pl-PL" sz="2800" dirty="0" smtClean="0">
                <a:solidFill>
                  <a:schemeClr val="tx1"/>
                </a:solidFill>
              </a:rPr>
              <a:t> </a:t>
            </a:r>
            <a:r>
              <a:rPr lang="pl-PL" sz="2800" dirty="0" err="1" smtClean="0">
                <a:solidFill>
                  <a:schemeClr val="tx1"/>
                </a:solidFill>
              </a:rPr>
              <a:t>more</a:t>
            </a:r>
            <a:r>
              <a:rPr lang="pl-PL" sz="2800" dirty="0" smtClean="0">
                <a:solidFill>
                  <a:schemeClr val="tx1"/>
                </a:solidFill>
              </a:rPr>
              <a:t> KIBS </a:t>
            </a:r>
            <a:r>
              <a:rPr lang="pl-PL" sz="2800" dirty="0" err="1" smtClean="0">
                <a:solidFill>
                  <a:schemeClr val="tx1"/>
                </a:solidFill>
              </a:rPr>
              <a:t>intensive</a:t>
            </a:r>
            <a:r>
              <a:rPr lang="pl-PL" sz="2800" dirty="0" smtClean="0">
                <a:solidFill>
                  <a:schemeClr val="tx1"/>
                </a:solidFill>
              </a:rPr>
              <a:t> </a:t>
            </a:r>
            <a:r>
              <a:rPr lang="pl-PL" sz="2800" dirty="0" err="1" smtClean="0">
                <a:solidFill>
                  <a:schemeClr val="tx1"/>
                </a:solidFill>
              </a:rPr>
              <a:t>than</a:t>
            </a:r>
            <a:r>
              <a:rPr lang="pl-PL" sz="2800" dirty="0" smtClean="0">
                <a:solidFill>
                  <a:schemeClr val="tx1"/>
                </a:solidFill>
              </a:rPr>
              <a:t> </a:t>
            </a:r>
            <a:r>
              <a:rPr lang="pl-PL" sz="2800" dirty="0" err="1" smtClean="0">
                <a:solidFill>
                  <a:schemeClr val="tx1"/>
                </a:solidFill>
              </a:rPr>
              <a:t>production</a:t>
            </a:r>
            <a:r>
              <a:rPr lang="pl-PL" sz="2800" dirty="0" smtClean="0">
                <a:solidFill>
                  <a:schemeClr val="tx1"/>
                </a:solidFill>
              </a:rPr>
              <a:t> for </a:t>
            </a:r>
            <a:r>
              <a:rPr lang="pl-PL" sz="2800" dirty="0" err="1" smtClean="0">
                <a:solidFill>
                  <a:schemeClr val="tx1"/>
                </a:solidFill>
              </a:rPr>
              <a:t>domestic</a:t>
            </a:r>
            <a:r>
              <a:rPr lang="pl-PL" sz="2800" dirty="0" smtClean="0">
                <a:solidFill>
                  <a:schemeClr val="tx1"/>
                </a:solidFill>
              </a:rPr>
              <a:t> </a:t>
            </a:r>
            <a:r>
              <a:rPr lang="pl-PL" sz="2800" dirty="0" err="1" smtClean="0">
                <a:solidFill>
                  <a:schemeClr val="tx1"/>
                </a:solidFill>
              </a:rPr>
              <a:t>final</a:t>
            </a:r>
            <a:r>
              <a:rPr lang="pl-PL" sz="2800" dirty="0" smtClean="0">
                <a:solidFill>
                  <a:schemeClr val="tx1"/>
                </a:solidFill>
              </a:rPr>
              <a:t> </a:t>
            </a:r>
            <a:r>
              <a:rPr lang="pl-PL" sz="2800" dirty="0" err="1" smtClean="0">
                <a:solidFill>
                  <a:schemeClr val="tx1"/>
                </a:solidFill>
              </a:rPr>
              <a:t>demand</a:t>
            </a:r>
            <a:r>
              <a:rPr lang="pl-PL" sz="2800" dirty="0" smtClean="0">
                <a:solidFill>
                  <a:schemeClr val="tx1"/>
                </a:solidFill>
              </a:rPr>
              <a:t>. </a:t>
            </a:r>
            <a:r>
              <a:rPr lang="pl-PL" sz="2800" dirty="0" err="1" smtClean="0">
                <a:solidFill>
                  <a:schemeClr val="tx1"/>
                </a:solidFill>
              </a:rPr>
              <a:t>This</a:t>
            </a:r>
            <a:r>
              <a:rPr lang="pl-PL" sz="2800" dirty="0" smtClean="0">
                <a:solidFill>
                  <a:schemeClr val="tx1"/>
                </a:solidFill>
              </a:rPr>
              <a:t> </a:t>
            </a:r>
            <a:r>
              <a:rPr lang="pl-PL" sz="2800" dirty="0" err="1" smtClean="0">
                <a:solidFill>
                  <a:schemeClr val="tx1"/>
                </a:solidFill>
              </a:rPr>
              <a:t>difference</a:t>
            </a:r>
            <a:r>
              <a:rPr lang="pl-PL" sz="2800" dirty="0" smtClean="0">
                <a:solidFill>
                  <a:schemeClr val="tx1"/>
                </a:solidFill>
              </a:rPr>
              <a:t> </a:t>
            </a:r>
            <a:r>
              <a:rPr lang="pl-PL" sz="2800" dirty="0" err="1" smtClean="0">
                <a:solidFill>
                  <a:schemeClr val="tx1"/>
                </a:solidFill>
              </a:rPr>
              <a:t>is</a:t>
            </a:r>
            <a:r>
              <a:rPr lang="pl-PL" sz="2800" dirty="0" smtClean="0">
                <a:solidFill>
                  <a:schemeClr val="tx1"/>
                </a:solidFill>
              </a:rPr>
              <a:t> not much, but </a:t>
            </a:r>
            <a:r>
              <a:rPr lang="pl-PL" sz="2800" dirty="0" err="1" smtClean="0">
                <a:solidFill>
                  <a:schemeClr val="tx1"/>
                </a:solidFill>
              </a:rPr>
              <a:t>its</a:t>
            </a:r>
            <a:r>
              <a:rPr lang="pl-PL" sz="2800" dirty="0" smtClean="0">
                <a:solidFill>
                  <a:schemeClr val="tx1"/>
                </a:solidFill>
              </a:rPr>
              <a:t> </a:t>
            </a:r>
            <a:r>
              <a:rPr lang="pl-PL" sz="2800" dirty="0" err="1" smtClean="0">
                <a:solidFill>
                  <a:schemeClr val="tx1"/>
                </a:solidFill>
              </a:rPr>
              <a:t>growing</a:t>
            </a:r>
            <a:r>
              <a:rPr lang="pl-PL" sz="2800" dirty="0" smtClean="0">
                <a:solidFill>
                  <a:schemeClr val="tx1"/>
                </a:solidFill>
              </a:rPr>
              <a:t>. </a:t>
            </a:r>
            <a:r>
              <a:rPr lang="pl-PL" sz="2800" dirty="0" err="1" smtClean="0">
                <a:solidFill>
                  <a:schemeClr val="tx1"/>
                </a:solidFill>
              </a:rPr>
              <a:t>The</a:t>
            </a:r>
            <a:r>
              <a:rPr lang="pl-PL" sz="2800" dirty="0" smtClean="0">
                <a:solidFill>
                  <a:schemeClr val="tx1"/>
                </a:solidFill>
              </a:rPr>
              <a:t> </a:t>
            </a:r>
            <a:r>
              <a:rPr lang="pl-PL" sz="2800" dirty="0" err="1" smtClean="0">
                <a:solidFill>
                  <a:schemeClr val="tx1"/>
                </a:solidFill>
              </a:rPr>
              <a:t>difference</a:t>
            </a:r>
            <a:r>
              <a:rPr lang="pl-PL" sz="2800" dirty="0" smtClean="0">
                <a:solidFill>
                  <a:schemeClr val="tx1"/>
                </a:solidFill>
              </a:rPr>
              <a:t> </a:t>
            </a:r>
            <a:r>
              <a:rPr lang="pl-PL" sz="2800" dirty="0" err="1" smtClean="0">
                <a:solidFill>
                  <a:schemeClr val="tx1"/>
                </a:solidFill>
              </a:rPr>
              <a:t>between</a:t>
            </a:r>
            <a:r>
              <a:rPr lang="pl-PL" sz="2800" dirty="0" smtClean="0">
                <a:solidFill>
                  <a:schemeClr val="tx1"/>
                </a:solidFill>
              </a:rPr>
              <a:t> EU-15 and EU13 </a:t>
            </a:r>
            <a:r>
              <a:rPr lang="pl-PL" sz="2800" dirty="0" err="1" smtClean="0">
                <a:solidFill>
                  <a:schemeClr val="tx1"/>
                </a:solidFill>
              </a:rPr>
              <a:t>is</a:t>
            </a:r>
            <a:r>
              <a:rPr lang="pl-PL" sz="2800" dirty="0" smtClean="0">
                <a:solidFill>
                  <a:schemeClr val="tx1"/>
                </a:solidFill>
              </a:rPr>
              <a:t> </a:t>
            </a:r>
            <a:r>
              <a:rPr lang="pl-PL" sz="2800" dirty="0" err="1" smtClean="0">
                <a:solidFill>
                  <a:schemeClr val="tx1"/>
                </a:solidFill>
              </a:rPr>
              <a:t>rarther</a:t>
            </a:r>
            <a:r>
              <a:rPr lang="pl-PL" sz="2800" dirty="0" smtClean="0">
                <a:solidFill>
                  <a:schemeClr val="tx1"/>
                </a:solidFill>
              </a:rPr>
              <a:t> small. Both </a:t>
            </a:r>
            <a:r>
              <a:rPr lang="pl-PL" sz="2800" dirty="0" err="1" smtClean="0">
                <a:solidFill>
                  <a:schemeClr val="tx1"/>
                </a:solidFill>
              </a:rPr>
              <a:t>averages</a:t>
            </a:r>
            <a:r>
              <a:rPr lang="pl-PL" sz="2800" dirty="0" smtClean="0">
                <a:solidFill>
                  <a:schemeClr val="tx1"/>
                </a:solidFill>
              </a:rPr>
              <a:t> went up. The </a:t>
            </a:r>
            <a:r>
              <a:rPr lang="pl-PL" sz="2800" dirty="0" err="1" smtClean="0">
                <a:solidFill>
                  <a:schemeClr val="tx1"/>
                </a:solidFill>
              </a:rPr>
              <a:t>variation</a:t>
            </a:r>
            <a:r>
              <a:rPr lang="pl-PL" sz="2800" dirty="0" smtClean="0">
                <a:solidFill>
                  <a:schemeClr val="tx1"/>
                </a:solidFill>
              </a:rPr>
              <a:t> </a:t>
            </a:r>
            <a:r>
              <a:rPr lang="pl-PL" sz="2800" dirty="0" err="1" smtClean="0">
                <a:solidFill>
                  <a:schemeClr val="tx1"/>
                </a:solidFill>
              </a:rPr>
              <a:t>is</a:t>
            </a:r>
            <a:r>
              <a:rPr lang="pl-PL" sz="2800" dirty="0" smtClean="0">
                <a:solidFill>
                  <a:schemeClr val="tx1"/>
                </a:solidFill>
              </a:rPr>
              <a:t> high.</a:t>
            </a:r>
            <a:r>
              <a:rPr lang="pl-PL" sz="2800" b="1" dirty="0">
                <a:solidFill>
                  <a:schemeClr val="tx1"/>
                </a:solidFill>
              </a:rPr>
              <a:t> </a:t>
            </a:r>
          </a:p>
          <a:p>
            <a:pPr algn="l"/>
            <a:r>
              <a:rPr lang="pl-PL" sz="2800" dirty="0" smtClean="0">
                <a:solidFill>
                  <a:schemeClr val="tx1"/>
                </a:solidFill>
              </a:rPr>
              <a:t>2</a:t>
            </a:r>
            <a:r>
              <a:rPr lang="pl-PL" sz="2800" dirty="0">
                <a:solidFill>
                  <a:schemeClr val="tx1"/>
                </a:solidFill>
              </a:rPr>
              <a:t>. </a:t>
            </a:r>
            <a:r>
              <a:rPr lang="pl-PL" sz="2800" dirty="0" smtClean="0">
                <a:solidFill>
                  <a:schemeClr val="tx1"/>
                </a:solidFill>
              </a:rPr>
              <a:t>Ireland </a:t>
            </a:r>
            <a:r>
              <a:rPr lang="pl-PL" sz="2800" dirty="0" err="1" smtClean="0">
                <a:solidFill>
                  <a:schemeClr val="tx1"/>
                </a:solidFill>
              </a:rPr>
              <a:t>is</a:t>
            </a:r>
            <a:r>
              <a:rPr lang="pl-PL" sz="2800" dirty="0" smtClean="0">
                <a:solidFill>
                  <a:schemeClr val="tx1"/>
                </a:solidFill>
              </a:rPr>
              <a:t> an </a:t>
            </a:r>
            <a:r>
              <a:rPr lang="pl-PL" sz="2800" dirty="0" err="1" smtClean="0">
                <a:solidFill>
                  <a:schemeClr val="tx1"/>
                </a:solidFill>
              </a:rPr>
              <a:t>outlier</a:t>
            </a:r>
            <a:r>
              <a:rPr lang="pl-PL" sz="2800" dirty="0" smtClean="0">
                <a:solidFill>
                  <a:schemeClr val="tx1"/>
                </a:solidFill>
              </a:rPr>
              <a:t>, the </a:t>
            </a:r>
            <a:r>
              <a:rPr lang="pl-PL" sz="2800" dirty="0" err="1" smtClean="0">
                <a:solidFill>
                  <a:schemeClr val="tx1"/>
                </a:solidFill>
              </a:rPr>
              <a:t>highest</a:t>
            </a:r>
            <a:r>
              <a:rPr lang="pl-PL" sz="2800" dirty="0" smtClean="0">
                <a:solidFill>
                  <a:schemeClr val="tx1"/>
                </a:solidFill>
              </a:rPr>
              <a:t> dynamics </a:t>
            </a:r>
            <a:r>
              <a:rPr lang="pl-PL" sz="2800" dirty="0" err="1" smtClean="0">
                <a:solidFill>
                  <a:schemeClr val="tx1"/>
                </a:solidFill>
              </a:rPr>
              <a:t>can</a:t>
            </a:r>
            <a:r>
              <a:rPr lang="pl-PL" sz="2800" dirty="0" smtClean="0">
                <a:solidFill>
                  <a:schemeClr val="tx1"/>
                </a:solidFill>
              </a:rPr>
              <a:t> be </a:t>
            </a:r>
            <a:r>
              <a:rPr lang="pl-PL" sz="2800" dirty="0" err="1" smtClean="0">
                <a:solidFill>
                  <a:schemeClr val="tx1"/>
                </a:solidFill>
              </a:rPr>
              <a:t>noticed</a:t>
            </a:r>
            <a:r>
              <a:rPr lang="pl-PL" sz="2800" dirty="0" smtClean="0">
                <a:solidFill>
                  <a:schemeClr val="tx1"/>
                </a:solidFill>
              </a:rPr>
              <a:t> in the </a:t>
            </a:r>
            <a:r>
              <a:rPr lang="pl-PL" sz="2800" dirty="0" err="1" smtClean="0">
                <a:solidFill>
                  <a:schemeClr val="tx1"/>
                </a:solidFill>
              </a:rPr>
              <a:t>case</a:t>
            </a:r>
            <a:r>
              <a:rPr lang="pl-PL" sz="2800" dirty="0" smtClean="0">
                <a:solidFill>
                  <a:schemeClr val="tx1"/>
                </a:solidFill>
              </a:rPr>
              <a:t> of Romania.</a:t>
            </a:r>
          </a:p>
          <a:p>
            <a:pPr algn="l"/>
            <a:endParaRPr lang="pl-PL" sz="2000" dirty="0" smtClean="0">
              <a:solidFill>
                <a:prstClr val="black"/>
              </a:solidFill>
            </a:endParaRP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523387" y="227123"/>
            <a:ext cx="8229600" cy="7536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p14="http://schemas.microsoft.com/office/powerpoint/2010/main" val="267019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909804" y="1052736"/>
            <a:ext cx="7262596" cy="3816424"/>
          </a:xfrm>
        </p:spPr>
        <p:txBody>
          <a:bodyPr>
            <a:noAutofit/>
          </a:bodyPr>
          <a:lstStyle/>
          <a:p>
            <a:pPr algn="l">
              <a:spcBef>
                <a:spcPts val="0"/>
              </a:spcBef>
            </a:pPr>
            <a:r>
              <a:rPr lang="pl-PL" sz="2400" dirty="0" err="1" smtClean="0">
                <a:solidFill>
                  <a:schemeClr val="tx1"/>
                </a:solidFill>
              </a:rPr>
              <a:t>Aim</a:t>
            </a:r>
            <a:r>
              <a:rPr lang="pl-PL" sz="2400" dirty="0" smtClean="0">
                <a:solidFill>
                  <a:schemeClr val="tx1"/>
                </a:solidFill>
              </a:rPr>
              <a:t>: </a:t>
            </a:r>
          </a:p>
          <a:p>
            <a:pPr algn="l">
              <a:spcBef>
                <a:spcPts val="0"/>
              </a:spcBef>
            </a:pPr>
            <a:r>
              <a:rPr lang="pl-PL" sz="2400" dirty="0">
                <a:solidFill>
                  <a:schemeClr val="tx1"/>
                </a:solidFill>
              </a:rPr>
              <a:t>	</a:t>
            </a:r>
            <a:r>
              <a:rPr lang="pl-PL" sz="2400" dirty="0" smtClean="0">
                <a:solidFill>
                  <a:schemeClr val="tx1"/>
                </a:solidFill>
              </a:rPr>
              <a:t>To </a:t>
            </a:r>
            <a:r>
              <a:rPr lang="pl-PL" sz="2400" dirty="0" err="1" smtClean="0">
                <a:solidFill>
                  <a:schemeClr val="tx1"/>
                </a:solidFill>
              </a:rPr>
              <a:t>estimate</a:t>
            </a:r>
            <a:r>
              <a:rPr lang="pl-PL" sz="2400" dirty="0" smtClean="0">
                <a:solidFill>
                  <a:schemeClr val="tx1"/>
                </a:solidFill>
              </a:rPr>
              <a:t> </a:t>
            </a:r>
            <a:r>
              <a:rPr lang="pl-PL" sz="2400" dirty="0" err="1" smtClean="0">
                <a:solidFill>
                  <a:schemeClr val="tx1"/>
                </a:solidFill>
              </a:rPr>
              <a:t>the</a:t>
            </a:r>
            <a:r>
              <a:rPr lang="pl-PL" sz="2400" dirty="0" smtClean="0">
                <a:solidFill>
                  <a:schemeClr val="tx1"/>
                </a:solidFill>
              </a:rPr>
              <a:t> </a:t>
            </a:r>
            <a:r>
              <a:rPr lang="pl-PL" sz="2400" dirty="0" err="1" smtClean="0">
                <a:solidFill>
                  <a:schemeClr val="tx1"/>
                </a:solidFill>
              </a:rPr>
              <a:t>value</a:t>
            </a:r>
            <a:r>
              <a:rPr lang="pl-PL" sz="2400" dirty="0" smtClean="0">
                <a:solidFill>
                  <a:schemeClr val="tx1"/>
                </a:solidFill>
              </a:rPr>
              <a:t> of </a:t>
            </a:r>
            <a:r>
              <a:rPr lang="pl-PL" sz="2400" i="1" dirty="0" err="1">
                <a:solidFill>
                  <a:schemeClr val="tx1"/>
                </a:solidFill>
              </a:rPr>
              <a:t>Knowledge</a:t>
            </a:r>
            <a:r>
              <a:rPr lang="pl-PL" sz="2400" i="1" dirty="0">
                <a:solidFill>
                  <a:schemeClr val="tx1"/>
                </a:solidFill>
              </a:rPr>
              <a:t> </a:t>
            </a:r>
            <a:r>
              <a:rPr lang="pl-PL" sz="2400" i="1" dirty="0" err="1" smtClean="0">
                <a:solidFill>
                  <a:schemeClr val="tx1"/>
                </a:solidFill>
              </a:rPr>
              <a:t>Intensive</a:t>
            </a:r>
            <a:r>
              <a:rPr lang="pl-PL" sz="2400" i="1" dirty="0" smtClean="0">
                <a:solidFill>
                  <a:schemeClr val="tx1"/>
                </a:solidFill>
              </a:rPr>
              <a:t> 	Business </a:t>
            </a:r>
            <a:r>
              <a:rPr lang="pl-PL" sz="2400" i="1" dirty="0">
                <a:solidFill>
                  <a:schemeClr val="tx1"/>
                </a:solidFill>
              </a:rPr>
              <a:t>Services </a:t>
            </a:r>
            <a:r>
              <a:rPr lang="pl-PL" sz="2400" i="1" dirty="0" smtClean="0">
                <a:solidFill>
                  <a:schemeClr val="tx1"/>
                </a:solidFill>
              </a:rPr>
              <a:t>(</a:t>
            </a:r>
            <a:r>
              <a:rPr lang="pl-PL" sz="2400" dirty="0" smtClean="0">
                <a:solidFill>
                  <a:schemeClr val="tx1"/>
                </a:solidFill>
              </a:rPr>
              <a:t>KIBS) </a:t>
            </a:r>
            <a:r>
              <a:rPr lang="pl-PL" sz="2400" dirty="0" err="1" smtClean="0">
                <a:solidFill>
                  <a:schemeClr val="tx1"/>
                </a:solidFill>
              </a:rPr>
              <a:t>embodied</a:t>
            </a:r>
            <a:r>
              <a:rPr lang="pl-PL" sz="2400" dirty="0" smtClean="0">
                <a:solidFill>
                  <a:schemeClr val="tx1"/>
                </a:solidFill>
              </a:rPr>
              <a:t> </a:t>
            </a:r>
            <a:r>
              <a:rPr lang="pl-PL" sz="2400" dirty="0" err="1" smtClean="0">
                <a:solidFill>
                  <a:schemeClr val="tx1"/>
                </a:solidFill>
              </a:rPr>
              <a:t>in</a:t>
            </a:r>
            <a:r>
              <a:rPr lang="pl-PL" sz="2400" dirty="0" smtClean="0">
                <a:solidFill>
                  <a:schemeClr val="tx1"/>
                </a:solidFill>
              </a:rPr>
              <a:t> 		international trade</a:t>
            </a:r>
          </a:p>
          <a:p>
            <a:pPr algn="l">
              <a:spcBef>
                <a:spcPts val="0"/>
              </a:spcBef>
            </a:pPr>
            <a:endParaRPr lang="pl-PL" sz="2400" dirty="0" smtClean="0">
              <a:solidFill>
                <a:schemeClr val="tx1"/>
              </a:solidFill>
            </a:endParaRPr>
          </a:p>
          <a:p>
            <a:pPr algn="l">
              <a:spcBef>
                <a:spcPts val="0"/>
              </a:spcBef>
            </a:pPr>
            <a:r>
              <a:rPr lang="pl-PL" sz="2400" dirty="0" smtClean="0">
                <a:solidFill>
                  <a:schemeClr val="tx1"/>
                </a:solidFill>
              </a:rPr>
              <a:t>Method: </a:t>
            </a:r>
          </a:p>
          <a:p>
            <a:pPr algn="l">
              <a:spcBef>
                <a:spcPts val="0"/>
              </a:spcBef>
            </a:pPr>
            <a:r>
              <a:rPr lang="pl-PL" sz="2400" dirty="0">
                <a:solidFill>
                  <a:schemeClr val="tx1"/>
                </a:solidFill>
              </a:rPr>
              <a:t>	</a:t>
            </a:r>
            <a:r>
              <a:rPr lang="pl-PL" sz="2400" dirty="0" smtClean="0">
                <a:solidFill>
                  <a:schemeClr val="tx1"/>
                </a:solidFill>
              </a:rPr>
              <a:t>Classic </a:t>
            </a:r>
            <a:r>
              <a:rPr lang="pl-PL" sz="2400" dirty="0" err="1" smtClean="0">
                <a:solidFill>
                  <a:schemeClr val="tx1"/>
                </a:solidFill>
              </a:rPr>
              <a:t>input-output</a:t>
            </a:r>
            <a:r>
              <a:rPr lang="pl-PL" sz="2400" dirty="0" smtClean="0">
                <a:solidFill>
                  <a:schemeClr val="tx1"/>
                </a:solidFill>
              </a:rPr>
              <a:t> model</a:t>
            </a:r>
          </a:p>
          <a:p>
            <a:pPr algn="l">
              <a:spcBef>
                <a:spcPts val="0"/>
              </a:spcBef>
            </a:pPr>
            <a:endParaRPr lang="pl-PL" sz="2400" dirty="0" smtClean="0">
              <a:solidFill>
                <a:schemeClr val="tx1"/>
              </a:solidFill>
            </a:endParaRPr>
          </a:p>
          <a:p>
            <a:pPr algn="l">
              <a:spcBef>
                <a:spcPts val="0"/>
              </a:spcBef>
            </a:pPr>
            <a:r>
              <a:rPr lang="pl-PL" sz="2400" dirty="0" smtClean="0">
                <a:solidFill>
                  <a:schemeClr val="tx1"/>
                </a:solidFill>
              </a:rPr>
              <a:t>Data: </a:t>
            </a:r>
          </a:p>
          <a:p>
            <a:pPr algn="l">
              <a:spcBef>
                <a:spcPts val="0"/>
              </a:spcBef>
            </a:pPr>
            <a:r>
              <a:rPr lang="pl-PL" sz="2400" dirty="0">
                <a:solidFill>
                  <a:schemeClr val="tx1"/>
                </a:solidFill>
              </a:rPr>
              <a:t>	</a:t>
            </a:r>
            <a:r>
              <a:rPr lang="pl-PL" sz="2400" dirty="0" smtClean="0">
                <a:solidFill>
                  <a:schemeClr val="tx1"/>
                </a:solidFill>
              </a:rPr>
              <a:t>WIOD </a:t>
            </a:r>
            <a:r>
              <a:rPr lang="pl-PL" sz="2400" dirty="0" err="1" smtClean="0">
                <a:solidFill>
                  <a:schemeClr val="tx1"/>
                </a:solidFill>
              </a:rPr>
              <a:t>Release</a:t>
            </a:r>
            <a:r>
              <a:rPr lang="pl-PL" sz="2400" dirty="0" smtClean="0">
                <a:solidFill>
                  <a:schemeClr val="tx1"/>
                </a:solidFill>
              </a:rPr>
              <a:t> 2016, </a:t>
            </a:r>
            <a:r>
              <a:rPr lang="pl-PL" sz="2400" dirty="0" err="1" smtClean="0">
                <a:solidFill>
                  <a:schemeClr val="tx1"/>
                </a:solidFill>
              </a:rPr>
              <a:t>covered</a:t>
            </a:r>
            <a:r>
              <a:rPr lang="pl-PL" sz="2400" dirty="0" smtClean="0">
                <a:solidFill>
                  <a:schemeClr val="tx1"/>
                </a:solidFill>
              </a:rPr>
              <a:t> period: 2000-2014</a:t>
            </a:r>
            <a:endParaRPr lang="pl-PL" sz="2400" dirty="0">
              <a:solidFill>
                <a:schemeClr val="tx1"/>
              </a:solidFill>
            </a:endParaRPr>
          </a:p>
          <a:p>
            <a:endParaRPr lang="pl-PL" sz="2000" dirty="0"/>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a:p>
        </p:txBody>
      </p:sp>
    </p:spTree>
    <p:extLst>
      <p:ext uri="{BB962C8B-B14F-4D97-AF65-F5344CB8AC3E}">
        <p14:creationId xmlns:p14="http://schemas.microsoft.com/office/powerpoint/2010/main" val="389175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3" name="Podtytuł 2"/>
          <p:cNvSpPr>
            <a:spLocks noGrp="1"/>
          </p:cNvSpPr>
          <p:nvPr>
            <p:ph type="subTitle" idx="1"/>
          </p:nvPr>
        </p:nvSpPr>
        <p:spPr>
          <a:xfrm>
            <a:off x="683568" y="1124744"/>
            <a:ext cx="7488832" cy="4608512"/>
          </a:xfrm>
        </p:spPr>
        <p:txBody>
          <a:bodyPr>
            <a:noAutofit/>
          </a:bodyPr>
          <a:lstStyle/>
          <a:p>
            <a:pPr algn="l">
              <a:buFont typeface="+mj-lt"/>
              <a:buAutoNum type="arabicPeriod"/>
            </a:pPr>
            <a:r>
              <a:rPr lang="en-US" sz="2200" i="1" dirty="0" smtClean="0">
                <a:solidFill>
                  <a:prstClr val="black"/>
                </a:solidFill>
              </a:rPr>
              <a:t>Legal and accounting activities; activities of head offices; management consultancy activities</a:t>
            </a:r>
            <a:r>
              <a:rPr lang="pl-PL" sz="2200" i="1" dirty="0" smtClean="0">
                <a:solidFill>
                  <a:prstClr val="black"/>
                </a:solidFill>
              </a:rPr>
              <a:t> </a:t>
            </a:r>
            <a:r>
              <a:rPr lang="pl-PL" sz="2200" dirty="0" err="1" smtClean="0">
                <a:solidFill>
                  <a:prstClr val="black"/>
                </a:solidFill>
              </a:rPr>
              <a:t>accounted</a:t>
            </a:r>
            <a:r>
              <a:rPr lang="pl-PL" sz="2200" dirty="0" smtClean="0">
                <a:solidFill>
                  <a:prstClr val="black"/>
                </a:solidFill>
              </a:rPr>
              <a:t> for </a:t>
            </a:r>
            <a:r>
              <a:rPr lang="pl-PL" sz="2200" dirty="0" err="1" smtClean="0">
                <a:solidFill>
                  <a:prstClr val="black"/>
                </a:solidFill>
              </a:rPr>
              <a:t>the</a:t>
            </a:r>
            <a:r>
              <a:rPr lang="pl-PL" sz="2200" dirty="0" smtClean="0">
                <a:solidFill>
                  <a:prstClr val="black"/>
                </a:solidFill>
              </a:rPr>
              <a:t> </a:t>
            </a:r>
            <a:r>
              <a:rPr lang="pl-PL" sz="2200" dirty="0" err="1" smtClean="0">
                <a:solidFill>
                  <a:prstClr val="black"/>
                </a:solidFill>
              </a:rPr>
              <a:t>highest</a:t>
            </a:r>
            <a:r>
              <a:rPr lang="pl-PL" sz="2200" dirty="0" smtClean="0">
                <a:solidFill>
                  <a:prstClr val="black"/>
                </a:solidFill>
              </a:rPr>
              <a:t> </a:t>
            </a:r>
            <a:r>
              <a:rPr lang="pl-PL" sz="2200" dirty="0" err="1" smtClean="0">
                <a:solidFill>
                  <a:prstClr val="black"/>
                </a:solidFill>
              </a:rPr>
              <a:t>share</a:t>
            </a:r>
            <a:r>
              <a:rPr lang="pl-PL" sz="2200" dirty="0" smtClean="0">
                <a:solidFill>
                  <a:prstClr val="black"/>
                </a:solidFill>
              </a:rPr>
              <a:t> </a:t>
            </a:r>
            <a:r>
              <a:rPr lang="pl-PL" sz="2200" dirty="0" err="1" smtClean="0">
                <a:solidFill>
                  <a:prstClr val="black"/>
                </a:solidFill>
              </a:rPr>
              <a:t>in</a:t>
            </a:r>
            <a:r>
              <a:rPr lang="pl-PL" sz="2200" dirty="0" smtClean="0">
                <a:solidFill>
                  <a:prstClr val="black"/>
                </a:solidFill>
              </a:rPr>
              <a:t> KIBS </a:t>
            </a:r>
            <a:r>
              <a:rPr lang="pl-PL" sz="2200" dirty="0" err="1" smtClean="0">
                <a:solidFill>
                  <a:prstClr val="black"/>
                </a:solidFill>
              </a:rPr>
              <a:t>output</a:t>
            </a:r>
            <a:r>
              <a:rPr lang="pl-PL" sz="2200" dirty="0" smtClean="0">
                <a:solidFill>
                  <a:prstClr val="black"/>
                </a:solidFill>
              </a:rPr>
              <a:t>  </a:t>
            </a:r>
            <a:r>
              <a:rPr lang="pl-PL" sz="2200" dirty="0" err="1" smtClean="0">
                <a:solidFill>
                  <a:prstClr val="black"/>
                </a:solidFill>
              </a:rPr>
              <a:t>imputed</a:t>
            </a:r>
            <a:r>
              <a:rPr lang="pl-PL" sz="2200" dirty="0" smtClean="0">
                <a:solidFill>
                  <a:prstClr val="black"/>
                </a:solidFill>
              </a:rPr>
              <a:t> to </a:t>
            </a:r>
            <a:r>
              <a:rPr lang="pl-PL" sz="2200" dirty="0" err="1" smtClean="0">
                <a:solidFill>
                  <a:prstClr val="black"/>
                </a:solidFill>
              </a:rPr>
              <a:t>exports</a:t>
            </a:r>
            <a:r>
              <a:rPr lang="pl-PL" sz="2200" dirty="0" smtClean="0">
                <a:solidFill>
                  <a:prstClr val="black"/>
                </a:solidFill>
              </a:rPr>
              <a:t> </a:t>
            </a:r>
            <a:r>
              <a:rPr lang="pl-PL" sz="2200" dirty="0" err="1" smtClean="0">
                <a:solidFill>
                  <a:prstClr val="black"/>
                </a:solidFill>
              </a:rPr>
              <a:t>in</a:t>
            </a:r>
            <a:r>
              <a:rPr lang="pl-PL" sz="2200" dirty="0" smtClean="0">
                <a:solidFill>
                  <a:prstClr val="black"/>
                </a:solidFill>
              </a:rPr>
              <a:t> </a:t>
            </a:r>
            <a:r>
              <a:rPr lang="pl-PL" sz="2200" dirty="0" err="1" smtClean="0">
                <a:solidFill>
                  <a:prstClr val="black"/>
                </a:solidFill>
              </a:rPr>
              <a:t>both</a:t>
            </a:r>
            <a:r>
              <a:rPr lang="pl-PL" sz="2200" dirty="0" smtClean="0">
                <a:solidFill>
                  <a:prstClr val="black"/>
                </a:solidFill>
              </a:rPr>
              <a:t> </a:t>
            </a:r>
            <a:r>
              <a:rPr lang="pl-PL" sz="2200" dirty="0" err="1" smtClean="0">
                <a:solidFill>
                  <a:prstClr val="black"/>
                </a:solidFill>
              </a:rPr>
              <a:t>groups</a:t>
            </a:r>
            <a:r>
              <a:rPr lang="pl-PL" sz="2200" dirty="0" smtClean="0">
                <a:solidFill>
                  <a:prstClr val="black"/>
                </a:solidFill>
              </a:rPr>
              <a:t>. </a:t>
            </a:r>
            <a:r>
              <a:rPr lang="pl-PL" sz="2200" dirty="0" err="1" smtClean="0">
                <a:solidFill>
                  <a:prstClr val="black"/>
                </a:solidFill>
              </a:rPr>
              <a:t>They</a:t>
            </a:r>
            <a:r>
              <a:rPr lang="pl-PL" sz="2200" dirty="0" smtClean="0">
                <a:solidFill>
                  <a:prstClr val="black"/>
                </a:solidFill>
              </a:rPr>
              <a:t> </a:t>
            </a:r>
            <a:r>
              <a:rPr lang="pl-PL" sz="2200" dirty="0" err="1" smtClean="0">
                <a:solidFill>
                  <a:prstClr val="black"/>
                </a:solidFill>
              </a:rPr>
              <a:t>were</a:t>
            </a:r>
            <a:r>
              <a:rPr lang="pl-PL" sz="2200" dirty="0" smtClean="0">
                <a:solidFill>
                  <a:prstClr val="black"/>
                </a:solidFill>
              </a:rPr>
              <a:t> </a:t>
            </a:r>
            <a:r>
              <a:rPr lang="pl-PL" sz="2200" dirty="0" err="1" smtClean="0">
                <a:solidFill>
                  <a:prstClr val="black"/>
                </a:solidFill>
              </a:rPr>
              <a:t>more</a:t>
            </a:r>
            <a:r>
              <a:rPr lang="pl-PL" sz="2200" dirty="0" smtClean="0">
                <a:solidFill>
                  <a:prstClr val="black"/>
                </a:solidFill>
              </a:rPr>
              <a:t> </a:t>
            </a:r>
            <a:r>
              <a:rPr lang="pl-PL" sz="2200" dirty="0" err="1" smtClean="0">
                <a:solidFill>
                  <a:prstClr val="black"/>
                </a:solidFill>
              </a:rPr>
              <a:t>important</a:t>
            </a:r>
            <a:r>
              <a:rPr lang="pl-PL" sz="2200" dirty="0" smtClean="0">
                <a:solidFill>
                  <a:prstClr val="black"/>
                </a:solidFill>
              </a:rPr>
              <a:t> </a:t>
            </a:r>
            <a:r>
              <a:rPr lang="pl-PL" sz="2200" dirty="0" err="1" smtClean="0">
                <a:solidFill>
                  <a:prstClr val="black"/>
                </a:solidFill>
              </a:rPr>
              <a:t>in</a:t>
            </a:r>
            <a:r>
              <a:rPr lang="pl-PL" sz="2200" dirty="0" smtClean="0">
                <a:solidFill>
                  <a:prstClr val="black"/>
                </a:solidFill>
              </a:rPr>
              <a:t> EU-15 </a:t>
            </a:r>
            <a:r>
              <a:rPr lang="pl-PL" sz="2200" dirty="0" err="1" smtClean="0">
                <a:solidFill>
                  <a:prstClr val="black"/>
                </a:solidFill>
              </a:rPr>
              <a:t>than</a:t>
            </a:r>
            <a:r>
              <a:rPr lang="pl-PL" sz="2200" dirty="0" smtClean="0">
                <a:solidFill>
                  <a:prstClr val="black"/>
                </a:solidFill>
              </a:rPr>
              <a:t> </a:t>
            </a:r>
            <a:r>
              <a:rPr lang="pl-PL" sz="2200" dirty="0" err="1" smtClean="0">
                <a:solidFill>
                  <a:prstClr val="black"/>
                </a:solidFill>
              </a:rPr>
              <a:t>in</a:t>
            </a:r>
            <a:r>
              <a:rPr lang="pl-PL" sz="2200" dirty="0" smtClean="0">
                <a:solidFill>
                  <a:prstClr val="black"/>
                </a:solidFill>
              </a:rPr>
              <a:t> EU-13, </a:t>
            </a:r>
            <a:r>
              <a:rPr lang="pl-PL" sz="2200" dirty="0" err="1" smtClean="0">
                <a:solidFill>
                  <a:prstClr val="black"/>
                </a:solidFill>
              </a:rPr>
              <a:t>with</a:t>
            </a:r>
            <a:r>
              <a:rPr lang="pl-PL" sz="2200" dirty="0" smtClean="0">
                <a:solidFill>
                  <a:prstClr val="black"/>
                </a:solidFill>
              </a:rPr>
              <a:t> an </a:t>
            </a:r>
            <a:r>
              <a:rPr lang="pl-PL" sz="2200" dirty="0" err="1" smtClean="0">
                <a:solidFill>
                  <a:prstClr val="black"/>
                </a:solidFill>
              </a:rPr>
              <a:t>upward</a:t>
            </a:r>
            <a:r>
              <a:rPr lang="pl-PL" sz="2200" dirty="0" smtClean="0">
                <a:solidFill>
                  <a:prstClr val="black"/>
                </a:solidFill>
              </a:rPr>
              <a:t> trend </a:t>
            </a:r>
            <a:r>
              <a:rPr lang="pl-PL" sz="2200" dirty="0" err="1" smtClean="0">
                <a:solidFill>
                  <a:prstClr val="black"/>
                </a:solidFill>
              </a:rPr>
              <a:t>only</a:t>
            </a:r>
            <a:r>
              <a:rPr lang="pl-PL" sz="2200" dirty="0" smtClean="0">
                <a:solidFill>
                  <a:prstClr val="black"/>
                </a:solidFill>
              </a:rPr>
              <a:t> </a:t>
            </a:r>
            <a:r>
              <a:rPr lang="pl-PL" sz="2200" dirty="0" err="1" smtClean="0">
                <a:solidFill>
                  <a:prstClr val="black"/>
                </a:solidFill>
              </a:rPr>
              <a:t>in</a:t>
            </a:r>
            <a:r>
              <a:rPr lang="pl-PL" sz="2200" dirty="0" smtClean="0">
                <a:solidFill>
                  <a:prstClr val="black"/>
                </a:solidFill>
              </a:rPr>
              <a:t> EU-15. </a:t>
            </a:r>
          </a:p>
          <a:p>
            <a:pPr algn="l">
              <a:buAutoNum type="arabicPeriod"/>
            </a:pPr>
            <a:r>
              <a:rPr lang="en-US" sz="2200" i="1" dirty="0" smtClean="0">
                <a:solidFill>
                  <a:prstClr val="black"/>
                </a:solidFill>
              </a:rPr>
              <a:t>Computer programming, consultancy and related activities; information service activities</a:t>
            </a:r>
            <a:r>
              <a:rPr lang="pl-PL" sz="2200" i="1" dirty="0" smtClean="0">
                <a:solidFill>
                  <a:prstClr val="black"/>
                </a:solidFill>
              </a:rPr>
              <a:t> </a:t>
            </a:r>
            <a:r>
              <a:rPr lang="pl-PL" sz="2200" dirty="0" err="1" smtClean="0">
                <a:solidFill>
                  <a:schemeClr val="tx1"/>
                </a:solidFill>
              </a:rPr>
              <a:t>have</a:t>
            </a:r>
            <a:r>
              <a:rPr lang="pl-PL" sz="2200" dirty="0" smtClean="0">
                <a:solidFill>
                  <a:schemeClr val="tx1"/>
                </a:solidFill>
              </a:rPr>
              <a:t> </a:t>
            </a:r>
            <a:r>
              <a:rPr lang="pl-PL" sz="2200" dirty="0" err="1" smtClean="0">
                <a:solidFill>
                  <a:schemeClr val="tx1"/>
                </a:solidFill>
              </a:rPr>
              <a:t>experienced</a:t>
            </a:r>
            <a:r>
              <a:rPr lang="pl-PL" sz="2200" dirty="0" smtClean="0">
                <a:solidFill>
                  <a:schemeClr val="tx1"/>
                </a:solidFill>
              </a:rPr>
              <a:t> </a:t>
            </a:r>
            <a:r>
              <a:rPr lang="pl-PL" sz="2200" dirty="0" err="1" smtClean="0">
                <a:solidFill>
                  <a:schemeClr val="tx1"/>
                </a:solidFill>
              </a:rPr>
              <a:t>the</a:t>
            </a:r>
            <a:r>
              <a:rPr lang="pl-PL" sz="2200" dirty="0" smtClean="0">
                <a:solidFill>
                  <a:schemeClr val="tx1"/>
                </a:solidFill>
              </a:rPr>
              <a:t> </a:t>
            </a:r>
            <a:r>
              <a:rPr lang="pl-PL" sz="2200" dirty="0" err="1" smtClean="0">
                <a:solidFill>
                  <a:schemeClr val="tx1"/>
                </a:solidFill>
              </a:rPr>
              <a:t>highest</a:t>
            </a:r>
            <a:r>
              <a:rPr lang="pl-PL" sz="2200" dirty="0" smtClean="0">
                <a:solidFill>
                  <a:schemeClr val="tx1"/>
                </a:solidFill>
              </a:rPr>
              <a:t> growth </a:t>
            </a:r>
            <a:r>
              <a:rPr lang="pl-PL" sz="2200" dirty="0" err="1" smtClean="0">
                <a:solidFill>
                  <a:schemeClr val="tx1"/>
                </a:solidFill>
              </a:rPr>
              <a:t>in</a:t>
            </a:r>
            <a:r>
              <a:rPr lang="pl-PL" sz="2200" dirty="0" smtClean="0">
                <a:solidFill>
                  <a:schemeClr val="tx1"/>
                </a:solidFill>
              </a:rPr>
              <a:t> </a:t>
            </a:r>
            <a:r>
              <a:rPr lang="pl-PL" sz="2200" dirty="0" err="1" smtClean="0">
                <a:solidFill>
                  <a:schemeClr val="tx1"/>
                </a:solidFill>
              </a:rPr>
              <a:t>all</a:t>
            </a:r>
            <a:r>
              <a:rPr lang="pl-PL" sz="2200" dirty="0" smtClean="0">
                <a:solidFill>
                  <a:schemeClr val="tx1"/>
                </a:solidFill>
              </a:rPr>
              <a:t> EU </a:t>
            </a:r>
            <a:r>
              <a:rPr lang="pl-PL" sz="2200" dirty="0" err="1" smtClean="0">
                <a:solidFill>
                  <a:schemeClr val="tx1"/>
                </a:solidFill>
              </a:rPr>
              <a:t>countries</a:t>
            </a:r>
            <a:r>
              <a:rPr lang="pl-PL" sz="2200" dirty="0" smtClean="0">
                <a:solidFill>
                  <a:schemeClr val="tx1"/>
                </a:solidFill>
              </a:rPr>
              <a:t> – </a:t>
            </a:r>
            <a:r>
              <a:rPr lang="pl-PL" sz="2200" dirty="0" err="1" smtClean="0">
                <a:solidFill>
                  <a:schemeClr val="tx1"/>
                </a:solidFill>
              </a:rPr>
              <a:t>in</a:t>
            </a:r>
            <a:r>
              <a:rPr lang="pl-PL" sz="2200" dirty="0" smtClean="0">
                <a:solidFill>
                  <a:schemeClr val="tx1"/>
                </a:solidFill>
              </a:rPr>
              <a:t> EU-13 </a:t>
            </a:r>
            <a:r>
              <a:rPr lang="pl-PL" sz="2200" dirty="0" err="1" smtClean="0">
                <a:solidFill>
                  <a:schemeClr val="tx1"/>
                </a:solidFill>
              </a:rPr>
              <a:t>it</a:t>
            </a:r>
            <a:r>
              <a:rPr lang="pl-PL" sz="2200" dirty="0" smtClean="0">
                <a:solidFill>
                  <a:schemeClr val="tx1"/>
                </a:solidFill>
              </a:rPr>
              <a:t> was </a:t>
            </a:r>
            <a:r>
              <a:rPr lang="pl-PL" sz="2200" dirty="0" err="1" smtClean="0">
                <a:solidFill>
                  <a:schemeClr val="tx1"/>
                </a:solidFill>
              </a:rPr>
              <a:t>the</a:t>
            </a:r>
            <a:r>
              <a:rPr lang="pl-PL" sz="2200" dirty="0" smtClean="0">
                <a:solidFill>
                  <a:schemeClr val="tx1"/>
                </a:solidFill>
              </a:rPr>
              <a:t> </a:t>
            </a:r>
            <a:r>
              <a:rPr lang="pl-PL" sz="2200" dirty="0" err="1" smtClean="0">
                <a:solidFill>
                  <a:schemeClr val="tx1"/>
                </a:solidFill>
              </a:rPr>
              <a:t>only</a:t>
            </a:r>
            <a:r>
              <a:rPr lang="pl-PL" sz="2200" dirty="0" smtClean="0">
                <a:solidFill>
                  <a:schemeClr val="tx1"/>
                </a:solidFill>
              </a:rPr>
              <a:t> one </a:t>
            </a:r>
            <a:r>
              <a:rPr lang="pl-PL" sz="2200" dirty="0" err="1" smtClean="0">
                <a:solidFill>
                  <a:schemeClr val="tx1"/>
                </a:solidFill>
              </a:rPr>
              <a:t>category</a:t>
            </a:r>
            <a:r>
              <a:rPr lang="pl-PL" sz="2200" dirty="0" smtClean="0">
                <a:solidFill>
                  <a:schemeClr val="tx1"/>
                </a:solidFill>
              </a:rPr>
              <a:t> </a:t>
            </a:r>
            <a:r>
              <a:rPr lang="pl-PL" sz="2200" dirty="0" err="1" smtClean="0">
                <a:solidFill>
                  <a:schemeClr val="tx1"/>
                </a:solidFill>
              </a:rPr>
              <a:t>that</a:t>
            </a:r>
            <a:r>
              <a:rPr lang="pl-PL" sz="2200" dirty="0" smtClean="0">
                <a:solidFill>
                  <a:schemeClr val="tx1"/>
                </a:solidFill>
              </a:rPr>
              <a:t> </a:t>
            </a:r>
            <a:r>
              <a:rPr lang="pl-PL" sz="2200" dirty="0" err="1" smtClean="0">
                <a:solidFill>
                  <a:schemeClr val="tx1"/>
                </a:solidFill>
              </a:rPr>
              <a:t>has</a:t>
            </a:r>
            <a:r>
              <a:rPr lang="pl-PL" sz="2200" dirty="0" smtClean="0">
                <a:solidFill>
                  <a:schemeClr val="tx1"/>
                </a:solidFill>
              </a:rPr>
              <a:t> </a:t>
            </a:r>
            <a:r>
              <a:rPr lang="pl-PL" sz="2200" dirty="0" err="1" smtClean="0">
                <a:solidFill>
                  <a:schemeClr val="tx1"/>
                </a:solidFill>
              </a:rPr>
              <a:t>increased</a:t>
            </a:r>
            <a:r>
              <a:rPr lang="pl-PL" sz="2200" dirty="0" smtClean="0">
                <a:solidFill>
                  <a:schemeClr val="tx1"/>
                </a:solidFill>
              </a:rPr>
              <a:t> </a:t>
            </a:r>
            <a:r>
              <a:rPr lang="pl-PL" sz="2200" dirty="0" err="1" smtClean="0">
                <a:solidFill>
                  <a:schemeClr val="tx1"/>
                </a:solidFill>
              </a:rPr>
              <a:t>its</a:t>
            </a:r>
            <a:r>
              <a:rPr lang="pl-PL" sz="2200" dirty="0" smtClean="0">
                <a:solidFill>
                  <a:schemeClr val="tx1"/>
                </a:solidFill>
              </a:rPr>
              <a:t> </a:t>
            </a:r>
            <a:r>
              <a:rPr lang="pl-PL" sz="2200" dirty="0" err="1" smtClean="0">
                <a:solidFill>
                  <a:schemeClr val="tx1"/>
                </a:solidFill>
              </a:rPr>
              <a:t>share</a:t>
            </a:r>
            <a:r>
              <a:rPr lang="pl-PL" sz="2200" dirty="0" smtClean="0">
                <a:solidFill>
                  <a:schemeClr val="tx1"/>
                </a:solidFill>
              </a:rPr>
              <a:t>, and </a:t>
            </a:r>
            <a:r>
              <a:rPr lang="pl-PL" sz="2200" dirty="0" err="1" smtClean="0">
                <a:solidFill>
                  <a:schemeClr val="tx1"/>
                </a:solidFill>
              </a:rPr>
              <a:t>this</a:t>
            </a:r>
            <a:r>
              <a:rPr lang="pl-PL" sz="2200" dirty="0" smtClean="0">
                <a:solidFill>
                  <a:schemeClr val="tx1"/>
                </a:solidFill>
              </a:rPr>
              <a:t> growth was </a:t>
            </a:r>
            <a:r>
              <a:rPr lang="pl-PL" sz="2200" dirty="0" err="1" smtClean="0">
                <a:solidFill>
                  <a:schemeClr val="tx1"/>
                </a:solidFill>
              </a:rPr>
              <a:t>nearly</a:t>
            </a:r>
            <a:r>
              <a:rPr lang="pl-PL" sz="2200" dirty="0" smtClean="0">
                <a:solidFill>
                  <a:schemeClr val="tx1"/>
                </a:solidFill>
              </a:rPr>
              <a:t> </a:t>
            </a:r>
            <a:r>
              <a:rPr lang="pl-PL" sz="2200" dirty="0" err="1" smtClean="0">
                <a:solidFill>
                  <a:schemeClr val="tx1"/>
                </a:solidFill>
              </a:rPr>
              <a:t>twice</a:t>
            </a:r>
            <a:r>
              <a:rPr lang="pl-PL" sz="2200" dirty="0" smtClean="0">
                <a:solidFill>
                  <a:schemeClr val="tx1"/>
                </a:solidFill>
              </a:rPr>
              <a:t> </a:t>
            </a:r>
            <a:r>
              <a:rPr lang="pl-PL" sz="2200" dirty="0" err="1" smtClean="0">
                <a:solidFill>
                  <a:schemeClr val="tx1"/>
                </a:solidFill>
              </a:rPr>
              <a:t>higher</a:t>
            </a:r>
            <a:r>
              <a:rPr lang="pl-PL" sz="2200" dirty="0" smtClean="0">
                <a:solidFill>
                  <a:schemeClr val="tx1"/>
                </a:solidFill>
              </a:rPr>
              <a:t> </a:t>
            </a:r>
            <a:r>
              <a:rPr lang="pl-PL" sz="2200" dirty="0" err="1" smtClean="0">
                <a:solidFill>
                  <a:schemeClr val="tx1"/>
                </a:solidFill>
              </a:rPr>
              <a:t>than</a:t>
            </a:r>
            <a:r>
              <a:rPr lang="pl-PL" sz="2200" dirty="0" smtClean="0">
                <a:solidFill>
                  <a:schemeClr val="tx1"/>
                </a:solidFill>
              </a:rPr>
              <a:t> </a:t>
            </a:r>
            <a:r>
              <a:rPr lang="pl-PL" sz="2200" dirty="0" err="1" smtClean="0">
                <a:solidFill>
                  <a:schemeClr val="tx1"/>
                </a:solidFill>
              </a:rPr>
              <a:t>in</a:t>
            </a:r>
            <a:r>
              <a:rPr lang="pl-PL" sz="2200" dirty="0" smtClean="0">
                <a:solidFill>
                  <a:schemeClr val="tx1"/>
                </a:solidFill>
              </a:rPr>
              <a:t> EU-15. </a:t>
            </a:r>
          </a:p>
          <a:p>
            <a:pPr algn="l"/>
            <a:r>
              <a:rPr lang="pl-PL" sz="2200" dirty="0" smtClean="0">
                <a:solidFill>
                  <a:schemeClr val="tx1"/>
                </a:solidFill>
              </a:rPr>
              <a:t>3. Ireland </a:t>
            </a:r>
            <a:r>
              <a:rPr lang="pl-PL" sz="2200" dirty="0" err="1" smtClean="0">
                <a:solidFill>
                  <a:schemeClr val="tx1"/>
                </a:solidFill>
              </a:rPr>
              <a:t>is</a:t>
            </a:r>
            <a:r>
              <a:rPr lang="pl-PL" sz="2200" dirty="0" smtClean="0">
                <a:solidFill>
                  <a:schemeClr val="tx1"/>
                </a:solidFill>
              </a:rPr>
              <a:t> an </a:t>
            </a:r>
            <a:r>
              <a:rPr lang="pl-PL" sz="2200" dirty="0" err="1" smtClean="0">
                <a:solidFill>
                  <a:schemeClr val="tx1"/>
                </a:solidFill>
              </a:rPr>
              <a:t>outlier</a:t>
            </a:r>
            <a:r>
              <a:rPr lang="pl-PL" sz="2200" dirty="0" smtClean="0">
                <a:solidFill>
                  <a:schemeClr val="tx1"/>
                </a:solidFill>
              </a:rPr>
              <a:t> </a:t>
            </a:r>
            <a:r>
              <a:rPr lang="pl-PL" sz="2200" dirty="0" err="1" smtClean="0">
                <a:solidFill>
                  <a:schemeClr val="tx1"/>
                </a:solidFill>
              </a:rPr>
              <a:t>because</a:t>
            </a:r>
            <a:r>
              <a:rPr lang="pl-PL" sz="2200" dirty="0" smtClean="0">
                <a:solidFill>
                  <a:schemeClr val="tx1"/>
                </a:solidFill>
              </a:rPr>
              <a:t> of </a:t>
            </a:r>
            <a:r>
              <a:rPr lang="pl-PL" sz="2200" dirty="0" err="1" smtClean="0">
                <a:solidFill>
                  <a:schemeClr val="tx1"/>
                </a:solidFill>
              </a:rPr>
              <a:t>the</a:t>
            </a:r>
            <a:r>
              <a:rPr lang="pl-PL" sz="2200" dirty="0" smtClean="0">
                <a:solidFill>
                  <a:schemeClr val="tx1"/>
                </a:solidFill>
              </a:rPr>
              <a:t> </a:t>
            </a:r>
            <a:r>
              <a:rPr lang="pl-PL" sz="2200" dirty="0" err="1" smtClean="0">
                <a:solidFill>
                  <a:schemeClr val="tx1"/>
                </a:solidFill>
              </a:rPr>
              <a:t>share</a:t>
            </a:r>
            <a:r>
              <a:rPr lang="pl-PL" sz="2200" dirty="0" smtClean="0">
                <a:solidFill>
                  <a:schemeClr val="tx1"/>
                </a:solidFill>
              </a:rPr>
              <a:t> and </a:t>
            </a:r>
            <a:r>
              <a:rPr lang="pl-PL" sz="2200" dirty="0" err="1" smtClean="0">
                <a:solidFill>
                  <a:schemeClr val="tx1"/>
                </a:solidFill>
              </a:rPr>
              <a:t>dynamics</a:t>
            </a:r>
            <a:r>
              <a:rPr lang="pl-PL" sz="2200" dirty="0" smtClean="0">
                <a:solidFill>
                  <a:schemeClr val="tx1"/>
                </a:solidFill>
              </a:rPr>
              <a:t> of </a:t>
            </a:r>
            <a:r>
              <a:rPr lang="en-US" sz="2200" i="1" dirty="0" smtClean="0">
                <a:solidFill>
                  <a:prstClr val="black"/>
                </a:solidFill>
              </a:rPr>
              <a:t>Computer programming, consultancy and related activities; information service activities</a:t>
            </a:r>
            <a:r>
              <a:rPr lang="pl-PL" sz="2200" dirty="0" smtClean="0">
                <a:solidFill>
                  <a:prstClr val="black"/>
                </a:solidFill>
              </a:rPr>
              <a:t>.</a:t>
            </a:r>
          </a:p>
        </p:txBody>
      </p:sp>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523387" y="227123"/>
            <a:ext cx="8229600" cy="7536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Conclusions</a:t>
            </a:r>
            <a:endParaRPr lang="pl-PL" sz="3200" dirty="0" smtClean="0"/>
          </a:p>
        </p:txBody>
      </p:sp>
    </p:spTree>
    <p:extLst>
      <p:ext uri="{BB962C8B-B14F-4D97-AF65-F5344CB8AC3E}">
        <p14:creationId xmlns:p14="http://schemas.microsoft.com/office/powerpoint/2010/main" val="267019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Literature</a:t>
            </a:r>
            <a:r>
              <a:rPr lang="pl-PL" sz="3200" b="1" dirty="0" smtClean="0"/>
              <a:t> </a:t>
            </a:r>
            <a:r>
              <a:rPr lang="pl-PL" sz="3200" b="1" dirty="0" err="1" smtClean="0"/>
              <a:t>review</a:t>
            </a:r>
            <a:endParaRPr lang="pl-PL" sz="3200" dirty="0" smtClean="0"/>
          </a:p>
        </p:txBody>
      </p:sp>
      <p:sp>
        <p:nvSpPr>
          <p:cNvPr id="8" name="Symbol zastępczy zawartości 5"/>
          <p:cNvSpPr txBox="1">
            <a:spLocks/>
          </p:cNvSpPr>
          <p:nvPr/>
        </p:nvSpPr>
        <p:spPr>
          <a:xfrm>
            <a:off x="523387" y="1340768"/>
            <a:ext cx="8229600" cy="4608512"/>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pl-PL" sz="3100" dirty="0" smtClean="0">
                <a:solidFill>
                  <a:prstClr val="black"/>
                </a:solidFill>
              </a:rPr>
              <a:t>Intermediate </a:t>
            </a:r>
            <a:r>
              <a:rPr lang="pl-PL" sz="3100" dirty="0" err="1">
                <a:solidFill>
                  <a:prstClr val="black"/>
                </a:solidFill>
              </a:rPr>
              <a:t>consumption</a:t>
            </a:r>
            <a:r>
              <a:rPr lang="pl-PL" sz="3100" dirty="0">
                <a:solidFill>
                  <a:prstClr val="black"/>
                </a:solidFill>
              </a:rPr>
              <a:t> of services </a:t>
            </a:r>
            <a:r>
              <a:rPr lang="pl-PL" sz="3100" dirty="0" err="1">
                <a:solidFill>
                  <a:prstClr val="black"/>
                </a:solidFill>
              </a:rPr>
              <a:t>increases</a:t>
            </a:r>
            <a:r>
              <a:rPr lang="pl-PL" sz="3100" dirty="0">
                <a:solidFill>
                  <a:prstClr val="black"/>
                </a:solidFill>
              </a:rPr>
              <a:t> with </a:t>
            </a:r>
            <a:r>
              <a:rPr lang="pl-PL" sz="3100" dirty="0" err="1">
                <a:solidFill>
                  <a:prstClr val="black"/>
                </a:solidFill>
              </a:rPr>
              <a:t>economic</a:t>
            </a:r>
            <a:r>
              <a:rPr lang="pl-PL" sz="3100" dirty="0">
                <a:solidFill>
                  <a:prstClr val="black"/>
                </a:solidFill>
              </a:rPr>
              <a:t> development, </a:t>
            </a:r>
            <a:r>
              <a:rPr lang="pl-PL" sz="3100" dirty="0" err="1">
                <a:solidFill>
                  <a:prstClr val="black"/>
                </a:solidFill>
              </a:rPr>
              <a:t>which</a:t>
            </a:r>
            <a:r>
              <a:rPr lang="pl-PL" sz="3100" dirty="0">
                <a:solidFill>
                  <a:prstClr val="black"/>
                </a:solidFill>
              </a:rPr>
              <a:t> </a:t>
            </a:r>
            <a:r>
              <a:rPr lang="pl-PL" sz="3100" dirty="0" err="1">
                <a:solidFill>
                  <a:prstClr val="black"/>
                </a:solidFill>
              </a:rPr>
              <a:t>is</a:t>
            </a:r>
            <a:r>
              <a:rPr lang="pl-PL" sz="3100" dirty="0">
                <a:solidFill>
                  <a:prstClr val="black"/>
                </a:solidFill>
              </a:rPr>
              <a:t> a </a:t>
            </a:r>
            <a:r>
              <a:rPr lang="en-US" sz="3100" dirty="0">
                <a:solidFill>
                  <a:prstClr val="black"/>
                </a:solidFill>
              </a:rPr>
              <a:t>result of changes in quality (a need to create some new departments, a need for better communication or more advanced specialization) following changes in quantity (increase in: a plant’s size and its equipment, labor and intermediate inputs)</a:t>
            </a:r>
            <a:r>
              <a:rPr lang="pl-PL" sz="3100" dirty="0">
                <a:solidFill>
                  <a:prstClr val="black"/>
                </a:solidFill>
              </a:rPr>
              <a:t> </a:t>
            </a:r>
            <a:r>
              <a:rPr lang="pl-PL" sz="3100" dirty="0" smtClean="0">
                <a:solidFill>
                  <a:prstClr val="black"/>
                </a:solidFill>
              </a:rPr>
              <a:t>(</a:t>
            </a:r>
            <a:r>
              <a:rPr lang="pl-PL" sz="3100" dirty="0" err="1" smtClean="0">
                <a:solidFill>
                  <a:prstClr val="black"/>
                </a:solidFill>
              </a:rPr>
              <a:t>Greenfield</a:t>
            </a:r>
            <a:r>
              <a:rPr lang="pl-PL" sz="3100" dirty="0">
                <a:solidFill>
                  <a:prstClr val="black"/>
                </a:solidFill>
              </a:rPr>
              <a:t>, 1966)</a:t>
            </a:r>
            <a:r>
              <a:rPr lang="en-US" sz="3100" dirty="0">
                <a:solidFill>
                  <a:prstClr val="black"/>
                </a:solidFill>
              </a:rPr>
              <a:t>.</a:t>
            </a:r>
            <a:endParaRPr lang="pl-PL" sz="3100" dirty="0">
              <a:solidFill>
                <a:prstClr val="black"/>
              </a:solidFill>
            </a:endParaRPr>
          </a:p>
          <a:p>
            <a:pPr marL="342900" lvl="0" indent="-342900" algn="l">
              <a:buFont typeface="Arial" pitchFamily="34" charset="0"/>
              <a:buChar char="•"/>
            </a:pPr>
            <a:r>
              <a:rPr lang="en-US" sz="3100" dirty="0">
                <a:solidFill>
                  <a:prstClr val="black"/>
                </a:solidFill>
              </a:rPr>
              <a:t>Increased interest in the </a:t>
            </a:r>
            <a:r>
              <a:rPr lang="pl-PL" sz="3100" dirty="0" err="1">
                <a:solidFill>
                  <a:prstClr val="black"/>
                </a:solidFill>
              </a:rPr>
              <a:t>growing</a:t>
            </a:r>
            <a:r>
              <a:rPr lang="pl-PL" sz="3100" dirty="0">
                <a:solidFill>
                  <a:prstClr val="black"/>
                </a:solidFill>
              </a:rPr>
              <a:t> </a:t>
            </a:r>
            <a:r>
              <a:rPr lang="en-US" sz="3100" dirty="0">
                <a:solidFill>
                  <a:prstClr val="black"/>
                </a:solidFill>
              </a:rPr>
              <a:t>role of producer services </a:t>
            </a:r>
            <a:r>
              <a:rPr lang="pl-PL" sz="3100" dirty="0">
                <a:solidFill>
                  <a:prstClr val="black"/>
                </a:solidFill>
              </a:rPr>
              <a:t>in high-</a:t>
            </a:r>
            <a:r>
              <a:rPr lang="pl-PL" sz="3100" dirty="0" err="1">
                <a:solidFill>
                  <a:prstClr val="black"/>
                </a:solidFill>
              </a:rPr>
              <a:t>income</a:t>
            </a:r>
            <a:r>
              <a:rPr lang="pl-PL" sz="3100" dirty="0">
                <a:solidFill>
                  <a:prstClr val="black"/>
                </a:solidFill>
              </a:rPr>
              <a:t> </a:t>
            </a:r>
            <a:r>
              <a:rPr lang="pl-PL" sz="3100" dirty="0" err="1">
                <a:solidFill>
                  <a:prstClr val="black"/>
                </a:solidFill>
              </a:rPr>
              <a:t>countries</a:t>
            </a:r>
            <a:r>
              <a:rPr lang="pl-PL" sz="3100" dirty="0">
                <a:solidFill>
                  <a:prstClr val="black"/>
                </a:solidFill>
              </a:rPr>
              <a:t> </a:t>
            </a:r>
            <a:r>
              <a:rPr lang="en-US" sz="3100" dirty="0">
                <a:solidFill>
                  <a:prstClr val="black"/>
                </a:solidFill>
              </a:rPr>
              <a:t>has been visible only since the 1980s.</a:t>
            </a:r>
            <a:r>
              <a:rPr lang="pl-PL" sz="3100" dirty="0">
                <a:solidFill>
                  <a:prstClr val="black"/>
                </a:solidFill>
              </a:rPr>
              <a:t> : </a:t>
            </a:r>
            <a:r>
              <a:rPr lang="pl-PL" sz="3100" dirty="0" err="1">
                <a:solidFill>
                  <a:prstClr val="black"/>
                </a:solidFill>
              </a:rPr>
              <a:t>Gershuny</a:t>
            </a:r>
            <a:r>
              <a:rPr lang="pl-PL" sz="3100" dirty="0">
                <a:solidFill>
                  <a:prstClr val="black"/>
                </a:solidFill>
              </a:rPr>
              <a:t> and Miles (1983); </a:t>
            </a:r>
            <a:r>
              <a:rPr lang="pl-PL" sz="3100" dirty="0" err="1">
                <a:solidFill>
                  <a:prstClr val="black"/>
                </a:solidFill>
              </a:rPr>
              <a:t>Gershuny</a:t>
            </a:r>
            <a:r>
              <a:rPr lang="pl-PL" sz="3100" dirty="0">
                <a:solidFill>
                  <a:prstClr val="black"/>
                </a:solidFill>
              </a:rPr>
              <a:t> (1987); </a:t>
            </a:r>
            <a:r>
              <a:rPr lang="pl-PL" sz="3100" dirty="0" err="1">
                <a:solidFill>
                  <a:prstClr val="black"/>
                </a:solidFill>
              </a:rPr>
              <a:t>Howells</a:t>
            </a:r>
            <a:r>
              <a:rPr lang="pl-PL" sz="3100" dirty="0">
                <a:solidFill>
                  <a:prstClr val="black"/>
                </a:solidFill>
              </a:rPr>
              <a:t>, Jones and Kierzkowski (1990); </a:t>
            </a:r>
            <a:r>
              <a:rPr lang="pl-PL" sz="3100" dirty="0" err="1">
                <a:solidFill>
                  <a:prstClr val="black"/>
                </a:solidFill>
              </a:rPr>
              <a:t>Francois</a:t>
            </a:r>
            <a:r>
              <a:rPr lang="pl-PL" sz="3100" dirty="0">
                <a:solidFill>
                  <a:prstClr val="black"/>
                </a:solidFill>
              </a:rPr>
              <a:t> (1990a,b); </a:t>
            </a:r>
            <a:r>
              <a:rPr lang="pl-PL" sz="3100" dirty="0" err="1">
                <a:solidFill>
                  <a:prstClr val="black"/>
                </a:solidFill>
              </a:rPr>
              <a:t>Rowthorn</a:t>
            </a:r>
            <a:r>
              <a:rPr lang="pl-PL" sz="3100" dirty="0">
                <a:solidFill>
                  <a:prstClr val="black"/>
                </a:solidFill>
              </a:rPr>
              <a:t> and </a:t>
            </a:r>
            <a:r>
              <a:rPr lang="pl-PL" sz="3100" dirty="0" err="1">
                <a:solidFill>
                  <a:prstClr val="black"/>
                </a:solidFill>
              </a:rPr>
              <a:t>Ramaswany</a:t>
            </a:r>
            <a:r>
              <a:rPr lang="pl-PL" sz="3100" dirty="0">
                <a:solidFill>
                  <a:prstClr val="black"/>
                </a:solidFill>
              </a:rPr>
              <a:t> (1999), </a:t>
            </a:r>
            <a:r>
              <a:rPr lang="pl-PL" sz="3100" dirty="0" err="1">
                <a:solidFill>
                  <a:prstClr val="black"/>
                </a:solidFill>
              </a:rPr>
              <a:t>Klodt</a:t>
            </a:r>
            <a:r>
              <a:rPr lang="pl-PL" sz="3100" dirty="0">
                <a:solidFill>
                  <a:prstClr val="black"/>
                </a:solidFill>
              </a:rPr>
              <a:t> (2000); Green (1985); Park (1989); Park and Chan (1989); Uno (1989); </a:t>
            </a:r>
            <a:r>
              <a:rPr lang="pl-PL" sz="3100" dirty="0" err="1">
                <a:solidFill>
                  <a:prstClr val="black"/>
                </a:solidFill>
              </a:rPr>
              <a:t>Francois</a:t>
            </a:r>
            <a:r>
              <a:rPr lang="pl-PL" sz="3100" dirty="0">
                <a:solidFill>
                  <a:prstClr val="black"/>
                </a:solidFill>
              </a:rPr>
              <a:t> and </a:t>
            </a:r>
            <a:r>
              <a:rPr lang="pl-PL" sz="3100" dirty="0" err="1">
                <a:solidFill>
                  <a:prstClr val="black"/>
                </a:solidFill>
              </a:rPr>
              <a:t>Reinert</a:t>
            </a:r>
            <a:r>
              <a:rPr lang="pl-PL" sz="3100" dirty="0">
                <a:solidFill>
                  <a:prstClr val="black"/>
                </a:solidFill>
              </a:rPr>
              <a:t> (1996); </a:t>
            </a:r>
            <a:r>
              <a:rPr lang="pl-PL" sz="3100" dirty="0" err="1">
                <a:solidFill>
                  <a:prstClr val="black"/>
                </a:solidFill>
              </a:rPr>
              <a:t>Francois</a:t>
            </a:r>
            <a:r>
              <a:rPr lang="pl-PL" sz="3100" dirty="0">
                <a:solidFill>
                  <a:prstClr val="black"/>
                </a:solidFill>
              </a:rPr>
              <a:t> and </a:t>
            </a:r>
            <a:r>
              <a:rPr lang="pl-PL" sz="3100" dirty="0" err="1">
                <a:solidFill>
                  <a:prstClr val="black"/>
                </a:solidFill>
              </a:rPr>
              <a:t>Woerz</a:t>
            </a:r>
            <a:r>
              <a:rPr lang="pl-PL" sz="3100" dirty="0">
                <a:solidFill>
                  <a:prstClr val="black"/>
                </a:solidFill>
              </a:rPr>
              <a:t> (2007). </a:t>
            </a:r>
          </a:p>
          <a:p>
            <a:pPr marL="342900" lvl="0" indent="-342900" algn="l">
              <a:buFont typeface="Arial" pitchFamily="34" charset="0"/>
              <a:buChar char="•"/>
            </a:pPr>
            <a:endParaRPr lang="pl-PL" sz="3100" dirty="0">
              <a:solidFill>
                <a:prstClr val="black"/>
              </a:solidFill>
            </a:endParaRPr>
          </a:p>
          <a:p>
            <a:endParaRPr lang="pl-PL" dirty="0" smtClean="0"/>
          </a:p>
        </p:txBody>
      </p:sp>
    </p:spTree>
    <p:extLst>
      <p:ext uri="{BB962C8B-B14F-4D97-AF65-F5344CB8AC3E}">
        <p14:creationId xmlns:p14="http://schemas.microsoft.com/office/powerpoint/2010/main" val="595799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err="1" smtClean="0"/>
              <a:t>Literature</a:t>
            </a:r>
            <a:r>
              <a:rPr lang="pl-PL" sz="3200" b="1" dirty="0" smtClean="0"/>
              <a:t> </a:t>
            </a:r>
            <a:r>
              <a:rPr lang="pl-PL" sz="3200" b="1" dirty="0" err="1" smtClean="0"/>
              <a:t>review</a:t>
            </a:r>
            <a:endParaRPr lang="pl-PL" sz="3200" dirty="0" smtClean="0"/>
          </a:p>
        </p:txBody>
      </p:sp>
      <p:sp>
        <p:nvSpPr>
          <p:cNvPr id="8" name="Symbol zastępczy zawartości 5"/>
          <p:cNvSpPr txBox="1">
            <a:spLocks/>
          </p:cNvSpPr>
          <p:nvPr/>
        </p:nvSpPr>
        <p:spPr>
          <a:xfrm>
            <a:off x="523387" y="1556792"/>
            <a:ext cx="8229600" cy="40324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pl-PL" sz="2800" dirty="0" err="1" smtClean="0">
                <a:solidFill>
                  <a:prstClr val="black"/>
                </a:solidFill>
              </a:rPr>
              <a:t>Along</a:t>
            </a:r>
            <a:r>
              <a:rPr lang="pl-PL" sz="2800" dirty="0" smtClean="0">
                <a:solidFill>
                  <a:prstClr val="black"/>
                </a:solidFill>
              </a:rPr>
              <a:t> </a:t>
            </a:r>
            <a:r>
              <a:rPr lang="pl-PL" sz="2800" dirty="0" err="1" smtClean="0">
                <a:solidFill>
                  <a:prstClr val="black"/>
                </a:solidFill>
              </a:rPr>
              <a:t>with</a:t>
            </a:r>
            <a:r>
              <a:rPr lang="pl-PL" sz="2800" dirty="0" smtClean="0">
                <a:solidFill>
                  <a:prstClr val="black"/>
                </a:solidFill>
              </a:rPr>
              <a:t> </a:t>
            </a:r>
            <a:r>
              <a:rPr lang="pl-PL" sz="2800" dirty="0" err="1" smtClean="0">
                <a:solidFill>
                  <a:prstClr val="black"/>
                </a:solidFill>
              </a:rPr>
              <a:t>the</a:t>
            </a:r>
            <a:r>
              <a:rPr lang="pl-PL" sz="2800" dirty="0" smtClean="0">
                <a:solidFill>
                  <a:prstClr val="black"/>
                </a:solidFill>
              </a:rPr>
              <a:t> development of </a:t>
            </a:r>
            <a:r>
              <a:rPr lang="en-US" sz="2800" dirty="0" smtClean="0">
                <a:solidFill>
                  <a:prstClr val="black"/>
                </a:solidFill>
              </a:rPr>
              <a:t>economies </a:t>
            </a:r>
            <a:r>
              <a:rPr lang="en-US" sz="2800" dirty="0">
                <a:solidFill>
                  <a:prstClr val="black"/>
                </a:solidFill>
              </a:rPr>
              <a:t>based on </a:t>
            </a:r>
            <a:r>
              <a:rPr lang="en-US" sz="2800" dirty="0" smtClean="0">
                <a:solidFill>
                  <a:prstClr val="black"/>
                </a:solidFill>
              </a:rPr>
              <a:t>knowledge, </a:t>
            </a:r>
            <a:r>
              <a:rPr lang="pl-PL" sz="2800" dirty="0" smtClean="0">
                <a:solidFill>
                  <a:prstClr val="black"/>
                </a:solidFill>
              </a:rPr>
              <a:t>the </a:t>
            </a:r>
            <a:r>
              <a:rPr lang="pl-PL" sz="2800" dirty="0" err="1" smtClean="0">
                <a:solidFill>
                  <a:prstClr val="black"/>
                </a:solidFill>
              </a:rPr>
              <a:t>growing</a:t>
            </a:r>
            <a:r>
              <a:rPr lang="pl-PL" sz="2800" dirty="0" smtClean="0">
                <a:solidFill>
                  <a:prstClr val="black"/>
                </a:solidFill>
              </a:rPr>
              <a:t> </a:t>
            </a:r>
            <a:r>
              <a:rPr lang="pl-PL" sz="2800" dirty="0" err="1" smtClean="0">
                <a:solidFill>
                  <a:prstClr val="black"/>
                </a:solidFill>
              </a:rPr>
              <a:t>demand</a:t>
            </a:r>
            <a:r>
              <a:rPr lang="pl-PL" sz="2800" dirty="0" smtClean="0">
                <a:solidFill>
                  <a:prstClr val="black"/>
                </a:solidFill>
              </a:rPr>
              <a:t> for </a:t>
            </a:r>
            <a:r>
              <a:rPr lang="pl-PL" sz="2800" dirty="0" err="1" smtClean="0">
                <a:solidFill>
                  <a:prstClr val="black"/>
                </a:solidFill>
              </a:rPr>
              <a:t>intermediate</a:t>
            </a:r>
            <a:r>
              <a:rPr lang="pl-PL" sz="2800" dirty="0" smtClean="0">
                <a:solidFill>
                  <a:prstClr val="black"/>
                </a:solidFill>
              </a:rPr>
              <a:t> services </a:t>
            </a:r>
            <a:r>
              <a:rPr lang="pl-PL" sz="2800" dirty="0" err="1" smtClean="0">
                <a:solidFill>
                  <a:prstClr val="black"/>
                </a:solidFill>
              </a:rPr>
              <a:t>refers</a:t>
            </a:r>
            <a:r>
              <a:rPr lang="pl-PL" sz="2800" dirty="0" smtClean="0">
                <a:solidFill>
                  <a:prstClr val="black"/>
                </a:solidFill>
              </a:rPr>
              <a:t> </a:t>
            </a:r>
            <a:r>
              <a:rPr lang="pl-PL" sz="2800" dirty="0" err="1" smtClean="0">
                <a:solidFill>
                  <a:prstClr val="black"/>
                </a:solidFill>
              </a:rPr>
              <a:t>mainly</a:t>
            </a:r>
            <a:r>
              <a:rPr lang="pl-PL" sz="2800" dirty="0" smtClean="0">
                <a:solidFill>
                  <a:prstClr val="black"/>
                </a:solidFill>
              </a:rPr>
              <a:t> to the g</a:t>
            </a:r>
            <a:r>
              <a:rPr lang="en-US" sz="2800" dirty="0" err="1" smtClean="0">
                <a:solidFill>
                  <a:prstClr val="black"/>
                </a:solidFill>
              </a:rPr>
              <a:t>roup</a:t>
            </a:r>
            <a:r>
              <a:rPr lang="en-US" sz="2800" dirty="0" smtClean="0">
                <a:solidFill>
                  <a:prstClr val="black"/>
                </a:solidFill>
              </a:rPr>
              <a:t> </a:t>
            </a:r>
            <a:r>
              <a:rPr lang="en-US" sz="2800" dirty="0">
                <a:solidFill>
                  <a:prstClr val="black"/>
                </a:solidFill>
              </a:rPr>
              <a:t>of services called ‘knowledge-intensive business services’ (KIBS</a:t>
            </a:r>
            <a:r>
              <a:rPr lang="en-US" sz="2800" dirty="0" smtClean="0">
                <a:solidFill>
                  <a:prstClr val="black"/>
                </a:solidFill>
              </a:rPr>
              <a:t>). </a:t>
            </a:r>
            <a:endParaRPr lang="pl-PL" sz="2800" dirty="0" smtClean="0">
              <a:solidFill>
                <a:prstClr val="black"/>
              </a:solidFill>
            </a:endParaRPr>
          </a:p>
          <a:p>
            <a:pPr marL="342900" indent="-342900" algn="l">
              <a:buFont typeface="Arial" pitchFamily="34" charset="0"/>
              <a:buChar char="•"/>
            </a:pPr>
            <a:r>
              <a:rPr lang="pl-PL" sz="2800" dirty="0" err="1" smtClean="0">
                <a:solidFill>
                  <a:prstClr val="black"/>
                </a:solidFill>
              </a:rPr>
              <a:t>Technological</a:t>
            </a:r>
            <a:r>
              <a:rPr lang="pl-PL" sz="2800" dirty="0" smtClean="0">
                <a:solidFill>
                  <a:prstClr val="black"/>
                </a:solidFill>
              </a:rPr>
              <a:t> </a:t>
            </a:r>
            <a:r>
              <a:rPr lang="pl-PL" sz="2800" dirty="0" err="1" smtClean="0">
                <a:solidFill>
                  <a:prstClr val="black"/>
                </a:solidFill>
              </a:rPr>
              <a:t>progress</a:t>
            </a:r>
            <a:r>
              <a:rPr lang="pl-PL" sz="2800" dirty="0" smtClean="0">
                <a:solidFill>
                  <a:prstClr val="black"/>
                </a:solidFill>
              </a:rPr>
              <a:t> (</a:t>
            </a:r>
            <a:r>
              <a:rPr lang="pl-PL" sz="2800" dirty="0" err="1" smtClean="0">
                <a:solidFill>
                  <a:prstClr val="black"/>
                </a:solidFill>
              </a:rPr>
              <a:t>the</a:t>
            </a:r>
            <a:r>
              <a:rPr lang="pl-PL" sz="2800" dirty="0" smtClean="0">
                <a:solidFill>
                  <a:prstClr val="black"/>
                </a:solidFill>
              </a:rPr>
              <a:t> ICT </a:t>
            </a:r>
            <a:r>
              <a:rPr lang="pl-PL" sz="2800" dirty="0" err="1" smtClean="0">
                <a:solidFill>
                  <a:prstClr val="black"/>
                </a:solidFill>
              </a:rPr>
              <a:t>revolution</a:t>
            </a:r>
            <a:r>
              <a:rPr lang="pl-PL" sz="2800" dirty="0" smtClean="0">
                <a:solidFill>
                  <a:prstClr val="black"/>
                </a:solidFill>
              </a:rPr>
              <a:t>) </a:t>
            </a:r>
            <a:r>
              <a:rPr lang="pl-PL" sz="2800" dirty="0" err="1" smtClean="0">
                <a:solidFill>
                  <a:prstClr val="black"/>
                </a:solidFill>
              </a:rPr>
              <a:t>has</a:t>
            </a:r>
            <a:r>
              <a:rPr lang="pl-PL" sz="2800" dirty="0" smtClean="0">
                <a:solidFill>
                  <a:prstClr val="black"/>
                </a:solidFill>
              </a:rPr>
              <a:t> </a:t>
            </a:r>
            <a:r>
              <a:rPr lang="pl-PL" sz="2800" dirty="0" err="1" smtClean="0">
                <a:solidFill>
                  <a:prstClr val="black"/>
                </a:solidFill>
              </a:rPr>
              <a:t>also</a:t>
            </a:r>
            <a:r>
              <a:rPr lang="pl-PL" sz="2800" dirty="0" smtClean="0">
                <a:solidFill>
                  <a:prstClr val="black"/>
                </a:solidFill>
              </a:rPr>
              <a:t> </a:t>
            </a:r>
            <a:r>
              <a:rPr lang="pl-PL" sz="2800" dirty="0" err="1" smtClean="0">
                <a:solidFill>
                  <a:prstClr val="black"/>
                </a:solidFill>
              </a:rPr>
              <a:t>contributed</a:t>
            </a:r>
            <a:r>
              <a:rPr lang="pl-PL" sz="2800" dirty="0" smtClean="0">
                <a:solidFill>
                  <a:prstClr val="black"/>
                </a:solidFill>
              </a:rPr>
              <a:t> to </a:t>
            </a:r>
            <a:r>
              <a:rPr lang="en-US" sz="2800" dirty="0" smtClean="0">
                <a:solidFill>
                  <a:prstClr val="black"/>
                </a:solidFill>
              </a:rPr>
              <a:t>the increasing trade in intermediates, with respect to both manufacturing and services</a:t>
            </a:r>
            <a:r>
              <a:rPr lang="pl-PL" sz="2800" dirty="0" smtClean="0">
                <a:solidFill>
                  <a:prstClr val="black"/>
                </a:solidFill>
              </a:rPr>
              <a:t>, </a:t>
            </a:r>
            <a:r>
              <a:rPr lang="pl-PL" sz="2800" dirty="0" err="1" smtClean="0">
                <a:solidFill>
                  <a:prstClr val="black"/>
                </a:solidFill>
              </a:rPr>
              <a:t>in</a:t>
            </a:r>
            <a:r>
              <a:rPr lang="pl-PL" sz="2800" dirty="0" smtClean="0">
                <a:solidFill>
                  <a:prstClr val="black"/>
                </a:solidFill>
              </a:rPr>
              <a:t> </a:t>
            </a:r>
            <a:r>
              <a:rPr lang="pl-PL" sz="2800" dirty="0" err="1" smtClean="0">
                <a:solidFill>
                  <a:prstClr val="black"/>
                </a:solidFill>
              </a:rPr>
              <a:t>particular</a:t>
            </a:r>
            <a:r>
              <a:rPr lang="pl-PL" sz="2800" dirty="0" smtClean="0">
                <a:solidFill>
                  <a:prstClr val="black"/>
                </a:solidFill>
              </a:rPr>
              <a:t> KIBS</a:t>
            </a:r>
            <a:r>
              <a:rPr lang="en-US" sz="2800" dirty="0" smtClean="0">
                <a:solidFill>
                  <a:prstClr val="black"/>
                </a:solidFill>
              </a:rPr>
              <a:t>. </a:t>
            </a:r>
            <a:endParaRPr lang="pl-PL" sz="2800" dirty="0" smtClean="0">
              <a:solidFill>
                <a:prstClr val="black"/>
              </a:solidFill>
            </a:endParaRPr>
          </a:p>
          <a:p>
            <a:pPr marL="342900" lvl="0" indent="-342900" algn="l">
              <a:buFont typeface="Arial" pitchFamily="34" charset="0"/>
              <a:buChar char="•"/>
            </a:pPr>
            <a:endParaRPr lang="pl-PL" sz="2400" dirty="0">
              <a:solidFill>
                <a:prstClr val="black"/>
              </a:solidFill>
            </a:endParaRPr>
          </a:p>
          <a:p>
            <a:pPr marL="342900" lvl="0" indent="-342900" algn="l">
              <a:buFont typeface="Arial" pitchFamily="34" charset="0"/>
              <a:buChar char="•"/>
            </a:pPr>
            <a:endParaRPr lang="pl-PL" sz="3100" dirty="0">
              <a:solidFill>
                <a:prstClr val="black"/>
              </a:solidFill>
            </a:endParaRPr>
          </a:p>
          <a:p>
            <a:endParaRPr lang="pl-PL" dirty="0" smtClean="0"/>
          </a:p>
        </p:txBody>
      </p:sp>
    </p:spTree>
    <p:extLst>
      <p:ext uri="{BB962C8B-B14F-4D97-AF65-F5344CB8AC3E}">
        <p14:creationId xmlns:p14="http://schemas.microsoft.com/office/powerpoint/2010/main" val="358913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smtClean="0"/>
              <a:t>The </a:t>
            </a:r>
            <a:r>
              <a:rPr lang="pl-PL" sz="3200" b="1" dirty="0" err="1" smtClean="0"/>
              <a:t>motivation</a:t>
            </a:r>
            <a:r>
              <a:rPr lang="pl-PL" sz="3200" b="1" dirty="0" smtClean="0"/>
              <a:t> for </a:t>
            </a:r>
            <a:r>
              <a:rPr lang="pl-PL" sz="3200" b="1" dirty="0" err="1" smtClean="0"/>
              <a:t>this</a:t>
            </a:r>
            <a:r>
              <a:rPr lang="pl-PL" sz="3200" b="1" dirty="0" smtClean="0"/>
              <a:t> </a:t>
            </a:r>
            <a:r>
              <a:rPr lang="pl-PL" sz="3200" b="1" dirty="0" err="1" smtClean="0"/>
              <a:t>paper</a:t>
            </a:r>
            <a:endParaRPr lang="pl-PL" sz="3200" dirty="0" smtClean="0"/>
          </a:p>
        </p:txBody>
      </p:sp>
      <p:sp>
        <p:nvSpPr>
          <p:cNvPr id="8" name="Symbol zastępczy zawartości 5"/>
          <p:cNvSpPr txBox="1">
            <a:spLocks/>
          </p:cNvSpPr>
          <p:nvPr/>
        </p:nvSpPr>
        <p:spPr>
          <a:xfrm>
            <a:off x="457200" y="1196752"/>
            <a:ext cx="8229600" cy="4680519"/>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pPr>
            <a:r>
              <a:rPr lang="en-US" sz="4000" dirty="0" smtClean="0">
                <a:solidFill>
                  <a:schemeClr val="tx1"/>
                </a:solidFill>
              </a:rPr>
              <a:t>Among the studies linking the development of service trade to the increasingly complex patterns of trade in intermediate goods and services passing within and between countries before reaching final consumer one can mention the following: Johnson and </a:t>
            </a:r>
            <a:r>
              <a:rPr lang="en-US" sz="4000" dirty="0" err="1" smtClean="0">
                <a:solidFill>
                  <a:schemeClr val="tx1"/>
                </a:solidFill>
              </a:rPr>
              <a:t>Noguera</a:t>
            </a:r>
            <a:r>
              <a:rPr lang="en-US" sz="4000" dirty="0" smtClean="0">
                <a:solidFill>
                  <a:schemeClr val="tx1"/>
                </a:solidFill>
              </a:rPr>
              <a:t> (2012a,b); Baldwin and Lopez-Gonzalez (2014); Egger et al. (2017). In a similar line of research there are a few empirical studies analyzing the services embodied in goods trade</a:t>
            </a:r>
            <a:r>
              <a:rPr lang="pl-PL" sz="4000" dirty="0" smtClean="0">
                <a:solidFill>
                  <a:schemeClr val="tx1"/>
                </a:solidFill>
              </a:rPr>
              <a:t>: </a:t>
            </a:r>
            <a:r>
              <a:rPr lang="en-US" sz="4000" dirty="0" smtClean="0">
                <a:solidFill>
                  <a:schemeClr val="tx1"/>
                </a:solidFill>
              </a:rPr>
              <a:t>Tucker and </a:t>
            </a:r>
            <a:r>
              <a:rPr lang="en-US" sz="4000" dirty="0" err="1" smtClean="0">
                <a:solidFill>
                  <a:schemeClr val="tx1"/>
                </a:solidFill>
              </a:rPr>
              <a:t>Sundberg</a:t>
            </a:r>
            <a:r>
              <a:rPr lang="en-US" sz="4000" dirty="0" smtClean="0">
                <a:solidFill>
                  <a:schemeClr val="tx1"/>
                </a:solidFill>
              </a:rPr>
              <a:t> (1988)</a:t>
            </a:r>
            <a:r>
              <a:rPr lang="pl-PL" sz="4000" dirty="0" smtClean="0">
                <a:solidFill>
                  <a:schemeClr val="tx1"/>
                </a:solidFill>
              </a:rPr>
              <a:t>; </a:t>
            </a:r>
            <a:r>
              <a:rPr lang="pl-PL" sz="4000" dirty="0" err="1" smtClean="0">
                <a:solidFill>
                  <a:schemeClr val="tx1"/>
                </a:solidFill>
              </a:rPr>
              <a:t>Grubel</a:t>
            </a:r>
            <a:r>
              <a:rPr lang="pl-PL" sz="4000" dirty="0" smtClean="0">
                <a:solidFill>
                  <a:schemeClr val="tx1"/>
                </a:solidFill>
              </a:rPr>
              <a:t> (1988); </a:t>
            </a:r>
            <a:r>
              <a:rPr lang="en-US" sz="4000" dirty="0" err="1" smtClean="0">
                <a:solidFill>
                  <a:schemeClr val="tx1"/>
                </a:solidFill>
              </a:rPr>
              <a:t>Urata</a:t>
            </a:r>
            <a:r>
              <a:rPr lang="en-US" sz="4000" dirty="0" smtClean="0">
                <a:solidFill>
                  <a:schemeClr val="tx1"/>
                </a:solidFill>
              </a:rPr>
              <a:t> and </a:t>
            </a:r>
            <a:r>
              <a:rPr lang="en-US" sz="4000" dirty="0" err="1" smtClean="0">
                <a:solidFill>
                  <a:schemeClr val="tx1"/>
                </a:solidFill>
              </a:rPr>
              <a:t>Kiyota</a:t>
            </a:r>
            <a:r>
              <a:rPr lang="en-US" sz="4000" dirty="0" smtClean="0">
                <a:solidFill>
                  <a:schemeClr val="tx1"/>
                </a:solidFill>
              </a:rPr>
              <a:t> (2003)</a:t>
            </a:r>
            <a:r>
              <a:rPr lang="pl-PL" sz="4000" dirty="0" smtClean="0">
                <a:solidFill>
                  <a:schemeClr val="tx1"/>
                </a:solidFill>
              </a:rPr>
              <a:t>; </a:t>
            </a:r>
            <a:r>
              <a:rPr lang="pl-PL" sz="4000" dirty="0" err="1" smtClean="0">
                <a:solidFill>
                  <a:schemeClr val="tx1"/>
                </a:solidFill>
              </a:rPr>
              <a:t>Kiyota</a:t>
            </a:r>
            <a:r>
              <a:rPr lang="pl-PL" sz="4000" dirty="0" smtClean="0">
                <a:solidFill>
                  <a:schemeClr val="tx1"/>
                </a:solidFill>
              </a:rPr>
              <a:t> (2005); </a:t>
            </a:r>
            <a:r>
              <a:rPr lang="en-US" sz="4000" dirty="0" smtClean="0">
                <a:solidFill>
                  <a:prstClr val="black"/>
                </a:solidFill>
              </a:rPr>
              <a:t>Francois, </a:t>
            </a:r>
            <a:r>
              <a:rPr lang="en-US" sz="4000" dirty="0" err="1" smtClean="0">
                <a:solidFill>
                  <a:prstClr val="black"/>
                </a:solidFill>
              </a:rPr>
              <a:t>Manchin</a:t>
            </a:r>
            <a:r>
              <a:rPr lang="en-US" sz="4000" dirty="0" smtClean="0">
                <a:solidFill>
                  <a:prstClr val="black"/>
                </a:solidFill>
              </a:rPr>
              <a:t> and </a:t>
            </a:r>
            <a:r>
              <a:rPr lang="en-US" sz="4000" dirty="0" err="1" smtClean="0">
                <a:solidFill>
                  <a:prstClr val="black"/>
                </a:solidFill>
              </a:rPr>
              <a:t>Tomberger</a:t>
            </a:r>
            <a:r>
              <a:rPr lang="en-US" sz="4000" dirty="0" smtClean="0">
                <a:solidFill>
                  <a:prstClr val="black"/>
                </a:solidFill>
              </a:rPr>
              <a:t> (2015</a:t>
            </a:r>
            <a:r>
              <a:rPr lang="pl-PL" sz="4000" dirty="0" smtClean="0">
                <a:solidFill>
                  <a:prstClr val="black"/>
                </a:solidFill>
              </a:rPr>
              <a:t>); </a:t>
            </a:r>
            <a:r>
              <a:rPr lang="en-US" sz="4000" dirty="0" smtClean="0">
                <a:solidFill>
                  <a:schemeClr val="tx1"/>
                </a:solidFill>
              </a:rPr>
              <a:t>Rodriguez, </a:t>
            </a:r>
            <a:r>
              <a:rPr lang="en-US" sz="4000" dirty="0" err="1" smtClean="0">
                <a:solidFill>
                  <a:schemeClr val="tx1"/>
                </a:solidFill>
              </a:rPr>
              <a:t>Melikhova</a:t>
            </a:r>
            <a:r>
              <a:rPr lang="en-US" sz="4000" dirty="0" smtClean="0">
                <a:solidFill>
                  <a:schemeClr val="tx1"/>
                </a:solidFill>
              </a:rPr>
              <a:t> and Camacho (2017). </a:t>
            </a:r>
            <a:endParaRPr lang="pl-PL" sz="4000" dirty="0" smtClean="0">
              <a:solidFill>
                <a:schemeClr val="tx1"/>
              </a:solidFill>
            </a:endParaRPr>
          </a:p>
          <a:p>
            <a:pPr marL="342900" indent="-342900" algn="l">
              <a:buFont typeface="Arial" pitchFamily="34" charset="0"/>
              <a:buChar char="•"/>
            </a:pPr>
            <a:r>
              <a:rPr lang="pl-PL" sz="4000" dirty="0" smtClean="0">
                <a:solidFill>
                  <a:schemeClr val="tx1"/>
                </a:solidFill>
              </a:rPr>
              <a:t>T</a:t>
            </a:r>
            <a:r>
              <a:rPr lang="en-US" sz="4000" dirty="0" smtClean="0">
                <a:solidFill>
                  <a:schemeClr val="tx1"/>
                </a:solidFill>
              </a:rPr>
              <a:t>here are a few studies showing the increasing direct share of knowledge-intensive services (KIS) in gross trade transactions (Brinkley 2007 – UK; </a:t>
            </a:r>
            <a:r>
              <a:rPr lang="en-US" sz="4000" dirty="0" err="1" smtClean="0">
                <a:solidFill>
                  <a:schemeClr val="tx1"/>
                </a:solidFill>
              </a:rPr>
              <a:t>Javalgi</a:t>
            </a:r>
            <a:r>
              <a:rPr lang="en-US" sz="4000" dirty="0" smtClean="0">
                <a:solidFill>
                  <a:schemeClr val="tx1"/>
                </a:solidFill>
              </a:rPr>
              <a:t> et al. 2011 and Chen 2011 – emerging markets; Warf 2012 – USA; </a:t>
            </a:r>
            <a:r>
              <a:rPr lang="en-US" sz="4000" dirty="0" err="1" smtClean="0">
                <a:solidFill>
                  <a:schemeClr val="tx1"/>
                </a:solidFill>
              </a:rPr>
              <a:t>Wyszkowska</a:t>
            </a:r>
            <a:r>
              <a:rPr lang="en-US" sz="4000" dirty="0" smtClean="0">
                <a:solidFill>
                  <a:schemeClr val="tx1"/>
                </a:solidFill>
              </a:rPr>
              <a:t>-Kuna 2014 – Poland), and only two studies indicating a similar trend with respect to KIBS (</a:t>
            </a:r>
            <a:r>
              <a:rPr lang="en-US" sz="4000" dirty="0" err="1" smtClean="0">
                <a:solidFill>
                  <a:schemeClr val="tx1"/>
                </a:solidFill>
              </a:rPr>
              <a:t>Wyszkowska</a:t>
            </a:r>
            <a:r>
              <a:rPr lang="en-US" sz="4000" dirty="0" smtClean="0">
                <a:solidFill>
                  <a:schemeClr val="tx1"/>
                </a:solidFill>
              </a:rPr>
              <a:t>-Kuna 2016b – the EU new member states, 2016c – world). One can find also two papers examining the determinants of competitiveness in KIBS exports (</a:t>
            </a:r>
            <a:r>
              <a:rPr lang="en-US" sz="4000" dirty="0" err="1" smtClean="0">
                <a:solidFill>
                  <a:schemeClr val="tx1"/>
                </a:solidFill>
              </a:rPr>
              <a:t>Guerrieri</a:t>
            </a:r>
            <a:r>
              <a:rPr lang="en-US" sz="4000" dirty="0" smtClean="0">
                <a:solidFill>
                  <a:schemeClr val="tx1"/>
                </a:solidFill>
              </a:rPr>
              <a:t> and </a:t>
            </a:r>
            <a:r>
              <a:rPr lang="en-US" sz="4000" dirty="0" err="1" smtClean="0">
                <a:solidFill>
                  <a:schemeClr val="tx1"/>
                </a:solidFill>
              </a:rPr>
              <a:t>Meliciani</a:t>
            </a:r>
            <a:r>
              <a:rPr lang="en-US" sz="4000" dirty="0" smtClean="0">
                <a:solidFill>
                  <a:schemeClr val="tx1"/>
                </a:solidFill>
              </a:rPr>
              <a:t> 2005; </a:t>
            </a:r>
            <a:r>
              <a:rPr lang="en-US" sz="4000" dirty="0" err="1" smtClean="0">
                <a:solidFill>
                  <a:schemeClr val="tx1"/>
                </a:solidFill>
              </a:rPr>
              <a:t>Wyszkowska</a:t>
            </a:r>
            <a:r>
              <a:rPr lang="en-US" sz="4000" dirty="0" smtClean="0">
                <a:solidFill>
                  <a:schemeClr val="tx1"/>
                </a:solidFill>
              </a:rPr>
              <a:t>-Kuna, 2017). </a:t>
            </a:r>
            <a:endParaRPr lang="pl-PL" sz="4000" dirty="0" smtClean="0">
              <a:solidFill>
                <a:schemeClr val="tx1"/>
              </a:solidFill>
            </a:endParaRPr>
          </a:p>
          <a:p>
            <a:pPr marL="342900" lvl="0" indent="-342900" algn="l">
              <a:buFont typeface="Arial" pitchFamily="34" charset="0"/>
              <a:buChar char="•"/>
            </a:pPr>
            <a:r>
              <a:rPr lang="pl-PL" sz="4000" dirty="0" smtClean="0">
                <a:solidFill>
                  <a:prstClr val="black"/>
                </a:solidFill>
              </a:rPr>
              <a:t>To </a:t>
            </a:r>
            <a:r>
              <a:rPr lang="pl-PL" sz="4000" dirty="0" err="1">
                <a:solidFill>
                  <a:prstClr val="black"/>
                </a:solidFill>
              </a:rPr>
              <a:t>the</a:t>
            </a:r>
            <a:r>
              <a:rPr lang="pl-PL" sz="4000" dirty="0">
                <a:solidFill>
                  <a:prstClr val="black"/>
                </a:solidFill>
              </a:rPr>
              <a:t> </a:t>
            </a:r>
            <a:r>
              <a:rPr lang="pl-PL" sz="4000" dirty="0" err="1" smtClean="0">
                <a:solidFill>
                  <a:prstClr val="black"/>
                </a:solidFill>
              </a:rPr>
              <a:t>best</a:t>
            </a:r>
            <a:r>
              <a:rPr lang="pl-PL" sz="4000" dirty="0" smtClean="0">
                <a:solidFill>
                  <a:prstClr val="black"/>
                </a:solidFill>
              </a:rPr>
              <a:t> of my </a:t>
            </a:r>
            <a:r>
              <a:rPr lang="pl-PL" sz="4000" dirty="0" err="1" smtClean="0">
                <a:solidFill>
                  <a:prstClr val="black"/>
                </a:solidFill>
              </a:rPr>
              <a:t>knowledge</a:t>
            </a:r>
            <a:r>
              <a:rPr lang="pl-PL" sz="4000" dirty="0" smtClean="0">
                <a:solidFill>
                  <a:prstClr val="black"/>
                </a:solidFill>
              </a:rPr>
              <a:t> </a:t>
            </a:r>
            <a:r>
              <a:rPr lang="pl-PL" sz="4000" dirty="0" err="1">
                <a:solidFill>
                  <a:prstClr val="black"/>
                </a:solidFill>
              </a:rPr>
              <a:t>there</a:t>
            </a:r>
            <a:r>
              <a:rPr lang="pl-PL" sz="4000" dirty="0">
                <a:solidFill>
                  <a:prstClr val="black"/>
                </a:solidFill>
              </a:rPr>
              <a:t> </a:t>
            </a:r>
            <a:r>
              <a:rPr lang="pl-PL" sz="4000" dirty="0" err="1">
                <a:solidFill>
                  <a:prstClr val="black"/>
                </a:solidFill>
              </a:rPr>
              <a:t>is</a:t>
            </a:r>
            <a:r>
              <a:rPr lang="pl-PL" sz="4000" dirty="0">
                <a:solidFill>
                  <a:prstClr val="black"/>
                </a:solidFill>
              </a:rPr>
              <a:t> no </a:t>
            </a:r>
            <a:r>
              <a:rPr lang="pl-PL" sz="4000" dirty="0" err="1">
                <a:solidFill>
                  <a:prstClr val="black"/>
                </a:solidFill>
              </a:rPr>
              <a:t>study</a:t>
            </a:r>
            <a:r>
              <a:rPr lang="pl-PL" sz="4000" dirty="0">
                <a:solidFill>
                  <a:prstClr val="black"/>
                </a:solidFill>
              </a:rPr>
              <a:t> </a:t>
            </a:r>
            <a:r>
              <a:rPr lang="pl-PL" sz="4000" dirty="0" err="1">
                <a:solidFill>
                  <a:prstClr val="black"/>
                </a:solidFill>
              </a:rPr>
              <a:t>examining</a:t>
            </a:r>
            <a:r>
              <a:rPr lang="pl-PL" sz="4000" dirty="0">
                <a:solidFill>
                  <a:prstClr val="black"/>
                </a:solidFill>
              </a:rPr>
              <a:t> </a:t>
            </a:r>
            <a:r>
              <a:rPr lang="pl-PL" sz="4000" dirty="0" err="1">
                <a:solidFill>
                  <a:prstClr val="black"/>
                </a:solidFill>
              </a:rPr>
              <a:t>the</a:t>
            </a:r>
            <a:r>
              <a:rPr lang="pl-PL" sz="4000" dirty="0">
                <a:solidFill>
                  <a:prstClr val="black"/>
                </a:solidFill>
              </a:rPr>
              <a:t> </a:t>
            </a:r>
            <a:r>
              <a:rPr lang="pl-PL" sz="4000" dirty="0" err="1" smtClean="0">
                <a:solidFill>
                  <a:prstClr val="black"/>
                </a:solidFill>
              </a:rPr>
              <a:t>value</a:t>
            </a:r>
            <a:r>
              <a:rPr lang="pl-PL" sz="4000" dirty="0" smtClean="0">
                <a:solidFill>
                  <a:prstClr val="black"/>
                </a:solidFill>
              </a:rPr>
              <a:t> </a:t>
            </a:r>
            <a:r>
              <a:rPr lang="pl-PL" sz="4000" dirty="0">
                <a:solidFill>
                  <a:prstClr val="black"/>
                </a:solidFill>
              </a:rPr>
              <a:t>of KIBS </a:t>
            </a:r>
            <a:r>
              <a:rPr lang="pl-PL" sz="4000" dirty="0" err="1" smtClean="0">
                <a:solidFill>
                  <a:prstClr val="black"/>
                </a:solidFill>
              </a:rPr>
              <a:t>embodied</a:t>
            </a:r>
            <a:r>
              <a:rPr lang="pl-PL" sz="4000" dirty="0" smtClean="0">
                <a:solidFill>
                  <a:prstClr val="black"/>
                </a:solidFill>
              </a:rPr>
              <a:t> </a:t>
            </a:r>
            <a:r>
              <a:rPr lang="pl-PL" sz="4000" dirty="0" err="1" smtClean="0">
                <a:solidFill>
                  <a:prstClr val="black"/>
                </a:solidFill>
              </a:rPr>
              <a:t>in</a:t>
            </a:r>
            <a:r>
              <a:rPr lang="pl-PL" sz="4000" dirty="0" smtClean="0">
                <a:solidFill>
                  <a:prstClr val="black"/>
                </a:solidFill>
              </a:rPr>
              <a:t> international </a:t>
            </a:r>
            <a:r>
              <a:rPr lang="pl-PL" sz="4000" dirty="0">
                <a:solidFill>
                  <a:prstClr val="black"/>
                </a:solidFill>
              </a:rPr>
              <a:t>trade.</a:t>
            </a:r>
          </a:p>
          <a:p>
            <a:endParaRPr lang="pl-PL" dirty="0" smtClean="0"/>
          </a:p>
        </p:txBody>
      </p:sp>
    </p:spTree>
    <p:extLst>
      <p:ext uri="{BB962C8B-B14F-4D97-AF65-F5344CB8AC3E}">
        <p14:creationId xmlns:p14="http://schemas.microsoft.com/office/powerpoint/2010/main" val="595799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8"/>
            <a:ext cx="8229600" cy="12821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smtClean="0"/>
              <a:t>The </a:t>
            </a:r>
            <a:r>
              <a:rPr lang="pl-PL" sz="3200" b="1" dirty="0" err="1" smtClean="0"/>
              <a:t>motivation</a:t>
            </a:r>
            <a:r>
              <a:rPr lang="pl-PL" sz="3200" b="1" dirty="0" smtClean="0"/>
              <a:t> for </a:t>
            </a:r>
            <a:r>
              <a:rPr lang="pl-PL" sz="3200" b="1" dirty="0" err="1" smtClean="0"/>
              <a:t>this</a:t>
            </a:r>
            <a:r>
              <a:rPr lang="pl-PL" sz="3200" b="1" dirty="0" smtClean="0"/>
              <a:t> </a:t>
            </a:r>
            <a:r>
              <a:rPr lang="pl-PL" sz="3200" b="1" dirty="0" err="1" smtClean="0"/>
              <a:t>paper</a:t>
            </a:r>
            <a:endParaRPr lang="pl-PL" sz="3200" dirty="0" smtClean="0"/>
          </a:p>
        </p:txBody>
      </p:sp>
      <p:sp>
        <p:nvSpPr>
          <p:cNvPr id="8" name="Symbol zastępczy zawartości 5"/>
          <p:cNvSpPr txBox="1">
            <a:spLocks/>
          </p:cNvSpPr>
          <p:nvPr/>
        </p:nvSpPr>
        <p:spPr>
          <a:xfrm>
            <a:off x="457200" y="1487177"/>
            <a:ext cx="8229600" cy="381403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pl-PL" sz="3800" dirty="0">
                <a:solidFill>
                  <a:prstClr val="black"/>
                </a:solidFill>
              </a:rPr>
              <a:t>T</a:t>
            </a:r>
            <a:r>
              <a:rPr lang="en-US" sz="3800" dirty="0">
                <a:solidFill>
                  <a:prstClr val="black"/>
                </a:solidFill>
              </a:rPr>
              <a:t>he analysis based on value added is particularly relevant with respect to KIBS, as it highlights the importance of trade in non-traded services, and most KIBS can be considered as </a:t>
            </a:r>
            <a:r>
              <a:rPr lang="en-US" sz="3800" dirty="0" smtClean="0">
                <a:solidFill>
                  <a:prstClr val="black"/>
                </a:solidFill>
              </a:rPr>
              <a:t>such</a:t>
            </a:r>
            <a:r>
              <a:rPr lang="pl-PL" sz="3800" dirty="0" smtClean="0">
                <a:solidFill>
                  <a:prstClr val="black"/>
                </a:solidFill>
              </a:rPr>
              <a:t> – </a:t>
            </a:r>
            <a:r>
              <a:rPr lang="en-US" sz="3800" dirty="0" smtClean="0">
                <a:solidFill>
                  <a:prstClr val="black"/>
                </a:solidFill>
              </a:rPr>
              <a:t>KIBS </a:t>
            </a:r>
            <a:r>
              <a:rPr lang="en-US" sz="3800" dirty="0">
                <a:solidFill>
                  <a:prstClr val="black"/>
                </a:solidFill>
              </a:rPr>
              <a:t>usually are tailored to the individual needs of a given </a:t>
            </a:r>
            <a:r>
              <a:rPr lang="en-US" sz="3800" dirty="0" smtClean="0">
                <a:solidFill>
                  <a:prstClr val="black"/>
                </a:solidFill>
              </a:rPr>
              <a:t>consumer</a:t>
            </a:r>
            <a:r>
              <a:rPr lang="pl-PL" sz="3800" dirty="0" smtClean="0">
                <a:solidFill>
                  <a:prstClr val="black"/>
                </a:solidFill>
              </a:rPr>
              <a:t> –</a:t>
            </a:r>
            <a:r>
              <a:rPr lang="pl-PL" sz="3800" dirty="0" err="1" smtClean="0">
                <a:solidFill>
                  <a:prstClr val="black"/>
                </a:solidFill>
              </a:rPr>
              <a:t>this</a:t>
            </a:r>
            <a:r>
              <a:rPr lang="pl-PL" sz="3800" dirty="0" smtClean="0">
                <a:solidFill>
                  <a:prstClr val="black"/>
                </a:solidFill>
              </a:rPr>
              <a:t> </a:t>
            </a:r>
            <a:r>
              <a:rPr lang="en-US" sz="3800" dirty="0" smtClean="0">
                <a:solidFill>
                  <a:prstClr val="black"/>
                </a:solidFill>
              </a:rPr>
              <a:t>requires </a:t>
            </a:r>
            <a:r>
              <a:rPr lang="en-US" sz="3800" dirty="0">
                <a:solidFill>
                  <a:prstClr val="black"/>
                </a:solidFill>
              </a:rPr>
              <a:t>intensive relations between KIBS providers and recipients, which puts some limits on their tradability. </a:t>
            </a:r>
            <a:endParaRPr lang="pl-PL" sz="3800" dirty="0">
              <a:solidFill>
                <a:prstClr val="black"/>
              </a:solidFill>
            </a:endParaRPr>
          </a:p>
          <a:p>
            <a:pPr marL="342900" lvl="0" indent="-342900" algn="l">
              <a:buFont typeface="Arial" pitchFamily="34" charset="0"/>
              <a:buChar char="•"/>
            </a:pPr>
            <a:r>
              <a:rPr lang="en-US" sz="3800" dirty="0">
                <a:solidFill>
                  <a:prstClr val="black"/>
                </a:solidFill>
              </a:rPr>
              <a:t>It should be noted however, that goods, produced using these services as intermediate inputs, can be easily traded internationally. </a:t>
            </a:r>
            <a:endParaRPr lang="pl-PL" sz="3800" dirty="0">
              <a:solidFill>
                <a:prstClr val="black"/>
              </a:solidFill>
            </a:endParaRPr>
          </a:p>
          <a:p>
            <a:endParaRPr lang="pl-PL" dirty="0" smtClean="0"/>
          </a:p>
        </p:txBody>
      </p:sp>
    </p:spTree>
    <p:extLst>
      <p:ext uri="{BB962C8B-B14F-4D97-AF65-F5344CB8AC3E}">
        <p14:creationId xmlns:p14="http://schemas.microsoft.com/office/powerpoint/2010/main" val="229649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99412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smtClean="0"/>
              <a:t>Definition of KIBS</a:t>
            </a:r>
            <a:endParaRPr lang="pl-PL" sz="3200" dirty="0" smtClean="0"/>
          </a:p>
        </p:txBody>
      </p:sp>
      <p:sp>
        <p:nvSpPr>
          <p:cNvPr id="8" name="Symbol zastępczy zawartości 5"/>
          <p:cNvSpPr txBox="1">
            <a:spLocks/>
          </p:cNvSpPr>
          <p:nvPr/>
        </p:nvSpPr>
        <p:spPr>
          <a:xfrm>
            <a:off x="457200" y="1556792"/>
            <a:ext cx="8229600" cy="35167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pPr>
            <a:r>
              <a:rPr lang="pl-PL" sz="2600" dirty="0">
                <a:solidFill>
                  <a:prstClr val="black"/>
                </a:solidFill>
              </a:rPr>
              <a:t>In the </a:t>
            </a:r>
            <a:r>
              <a:rPr lang="pl-PL" sz="2600" dirty="0" err="1">
                <a:solidFill>
                  <a:prstClr val="black"/>
                </a:solidFill>
              </a:rPr>
              <a:t>subject</a:t>
            </a:r>
            <a:r>
              <a:rPr lang="pl-PL" sz="2600" dirty="0">
                <a:solidFill>
                  <a:prstClr val="black"/>
                </a:solidFill>
              </a:rPr>
              <a:t> </a:t>
            </a:r>
            <a:r>
              <a:rPr lang="pl-PL" sz="2600" dirty="0" err="1">
                <a:solidFill>
                  <a:prstClr val="black"/>
                </a:solidFill>
              </a:rPr>
              <a:t>literature</a:t>
            </a:r>
            <a:r>
              <a:rPr lang="pl-PL" sz="2600" dirty="0">
                <a:solidFill>
                  <a:prstClr val="black"/>
                </a:solidFill>
              </a:rPr>
              <a:t> </a:t>
            </a:r>
            <a:r>
              <a:rPr lang="pl-PL" sz="2600" dirty="0" err="1">
                <a:solidFill>
                  <a:prstClr val="black"/>
                </a:solidFill>
              </a:rPr>
              <a:t>there</a:t>
            </a:r>
            <a:r>
              <a:rPr lang="pl-PL" sz="2600" dirty="0">
                <a:solidFill>
                  <a:prstClr val="black"/>
                </a:solidFill>
              </a:rPr>
              <a:t> </a:t>
            </a:r>
            <a:r>
              <a:rPr lang="pl-PL" sz="2600" dirty="0" err="1">
                <a:solidFill>
                  <a:prstClr val="black"/>
                </a:solidFill>
              </a:rPr>
              <a:t>have</a:t>
            </a:r>
            <a:r>
              <a:rPr lang="pl-PL" sz="2600" dirty="0">
                <a:solidFill>
                  <a:prstClr val="black"/>
                </a:solidFill>
              </a:rPr>
              <a:t> </a:t>
            </a:r>
            <a:r>
              <a:rPr lang="pl-PL" sz="2600" dirty="0" err="1">
                <a:solidFill>
                  <a:prstClr val="black"/>
                </a:solidFill>
              </a:rPr>
              <a:t>been</a:t>
            </a:r>
            <a:r>
              <a:rPr lang="pl-PL" sz="2600" dirty="0">
                <a:solidFill>
                  <a:prstClr val="black"/>
                </a:solidFill>
              </a:rPr>
              <a:t> </a:t>
            </a:r>
            <a:r>
              <a:rPr lang="pl-PL" sz="2600" dirty="0" err="1">
                <a:solidFill>
                  <a:prstClr val="black"/>
                </a:solidFill>
              </a:rPr>
              <a:t>many</a:t>
            </a:r>
            <a:r>
              <a:rPr lang="pl-PL" sz="2600" dirty="0">
                <a:solidFill>
                  <a:prstClr val="black"/>
                </a:solidFill>
              </a:rPr>
              <a:t> </a:t>
            </a:r>
            <a:r>
              <a:rPr lang="pl-PL" sz="2600" dirty="0" err="1">
                <a:solidFill>
                  <a:prstClr val="black"/>
                </a:solidFill>
              </a:rPr>
              <a:t>attempts</a:t>
            </a:r>
            <a:r>
              <a:rPr lang="pl-PL" sz="2600" dirty="0">
                <a:solidFill>
                  <a:prstClr val="black"/>
                </a:solidFill>
              </a:rPr>
              <a:t> to </a:t>
            </a:r>
            <a:r>
              <a:rPr lang="pl-PL" sz="2600" dirty="0" err="1">
                <a:solidFill>
                  <a:prstClr val="black"/>
                </a:solidFill>
              </a:rPr>
              <a:t>define</a:t>
            </a:r>
            <a:r>
              <a:rPr lang="pl-PL" sz="2600" dirty="0">
                <a:solidFill>
                  <a:prstClr val="black"/>
                </a:solidFill>
              </a:rPr>
              <a:t> and </a:t>
            </a:r>
            <a:r>
              <a:rPr lang="pl-PL" sz="2600" dirty="0" err="1">
                <a:solidFill>
                  <a:prstClr val="black"/>
                </a:solidFill>
              </a:rPr>
              <a:t>characterize</a:t>
            </a:r>
            <a:r>
              <a:rPr lang="pl-PL" sz="2600" dirty="0">
                <a:solidFill>
                  <a:prstClr val="black"/>
                </a:solidFill>
              </a:rPr>
              <a:t> KIBS. </a:t>
            </a:r>
          </a:p>
          <a:p>
            <a:pPr marL="342900" lvl="0" indent="-342900" algn="l">
              <a:buFont typeface="Arial" pitchFamily="34" charset="0"/>
              <a:buChar char="•"/>
            </a:pPr>
            <a:r>
              <a:rPr lang="pl-PL" sz="2600" dirty="0" err="1">
                <a:solidFill>
                  <a:prstClr val="black"/>
                </a:solidFill>
              </a:rPr>
              <a:t>There</a:t>
            </a:r>
            <a:r>
              <a:rPr lang="pl-PL" sz="2600" dirty="0">
                <a:solidFill>
                  <a:prstClr val="black"/>
                </a:solidFill>
              </a:rPr>
              <a:t> </a:t>
            </a:r>
            <a:r>
              <a:rPr lang="pl-PL" sz="2600" dirty="0" err="1">
                <a:solidFill>
                  <a:prstClr val="black"/>
                </a:solidFill>
              </a:rPr>
              <a:t>is</a:t>
            </a:r>
            <a:r>
              <a:rPr lang="pl-PL" sz="2600" dirty="0">
                <a:solidFill>
                  <a:prstClr val="black"/>
                </a:solidFill>
              </a:rPr>
              <a:t> a </a:t>
            </a:r>
            <a:r>
              <a:rPr lang="pl-PL" sz="2600" dirty="0" err="1">
                <a:solidFill>
                  <a:prstClr val="black"/>
                </a:solidFill>
              </a:rPr>
              <a:t>common</a:t>
            </a:r>
            <a:r>
              <a:rPr lang="pl-PL" sz="2600" dirty="0">
                <a:solidFill>
                  <a:prstClr val="black"/>
                </a:solidFill>
              </a:rPr>
              <a:t> </a:t>
            </a:r>
            <a:r>
              <a:rPr lang="pl-PL" sz="2600" dirty="0" err="1">
                <a:solidFill>
                  <a:prstClr val="black"/>
                </a:solidFill>
              </a:rPr>
              <a:t>view</a:t>
            </a:r>
            <a:r>
              <a:rPr lang="pl-PL" sz="2600" dirty="0">
                <a:solidFill>
                  <a:prstClr val="black"/>
                </a:solidFill>
              </a:rPr>
              <a:t> </a:t>
            </a:r>
            <a:r>
              <a:rPr lang="pl-PL" sz="2600" dirty="0" err="1">
                <a:solidFill>
                  <a:prstClr val="black"/>
                </a:solidFill>
              </a:rPr>
              <a:t>that</a:t>
            </a:r>
            <a:r>
              <a:rPr lang="pl-PL" sz="2600" dirty="0">
                <a:solidFill>
                  <a:prstClr val="black"/>
                </a:solidFill>
              </a:rPr>
              <a:t> KIBS </a:t>
            </a:r>
            <a:r>
              <a:rPr lang="pl-PL" sz="2600" dirty="0" err="1">
                <a:solidFill>
                  <a:prstClr val="black"/>
                </a:solidFill>
              </a:rPr>
              <a:t>provide</a:t>
            </a:r>
            <a:r>
              <a:rPr lang="pl-PL" sz="2600" dirty="0">
                <a:solidFill>
                  <a:prstClr val="black"/>
                </a:solidFill>
              </a:rPr>
              <a:t> </a:t>
            </a:r>
            <a:r>
              <a:rPr lang="pl-PL" sz="2600" dirty="0" err="1">
                <a:solidFill>
                  <a:prstClr val="black"/>
                </a:solidFill>
              </a:rPr>
              <a:t>knowledge-intensive</a:t>
            </a:r>
            <a:r>
              <a:rPr lang="pl-PL" sz="2600" dirty="0">
                <a:solidFill>
                  <a:prstClr val="black"/>
                </a:solidFill>
              </a:rPr>
              <a:t> </a:t>
            </a:r>
            <a:r>
              <a:rPr lang="pl-PL" sz="2600" dirty="0" err="1">
                <a:solidFill>
                  <a:prstClr val="black"/>
                </a:solidFill>
              </a:rPr>
              <a:t>input</a:t>
            </a:r>
            <a:r>
              <a:rPr lang="pl-PL" sz="2600" dirty="0">
                <a:solidFill>
                  <a:prstClr val="black"/>
                </a:solidFill>
              </a:rPr>
              <a:t> to </a:t>
            </a:r>
            <a:r>
              <a:rPr lang="pl-PL" sz="2600" dirty="0" err="1">
                <a:solidFill>
                  <a:prstClr val="black"/>
                </a:solidFill>
              </a:rPr>
              <a:t>economic</a:t>
            </a:r>
            <a:r>
              <a:rPr lang="pl-PL" sz="2600" dirty="0">
                <a:solidFill>
                  <a:prstClr val="black"/>
                </a:solidFill>
              </a:rPr>
              <a:t> </a:t>
            </a:r>
            <a:r>
              <a:rPr lang="pl-PL" sz="2600" dirty="0" err="1">
                <a:solidFill>
                  <a:prstClr val="black"/>
                </a:solidFill>
              </a:rPr>
              <a:t>processes</a:t>
            </a:r>
            <a:r>
              <a:rPr lang="pl-PL" sz="2600" dirty="0">
                <a:solidFill>
                  <a:prstClr val="black"/>
                </a:solidFill>
              </a:rPr>
              <a:t> in </a:t>
            </a:r>
            <a:r>
              <a:rPr lang="pl-PL" sz="2600" dirty="0" err="1">
                <a:solidFill>
                  <a:prstClr val="black"/>
                </a:solidFill>
              </a:rPr>
              <a:t>their</a:t>
            </a:r>
            <a:r>
              <a:rPr lang="pl-PL" sz="2600" dirty="0">
                <a:solidFill>
                  <a:prstClr val="black"/>
                </a:solidFill>
              </a:rPr>
              <a:t> </a:t>
            </a:r>
            <a:r>
              <a:rPr lang="pl-PL" sz="2600" dirty="0" err="1">
                <a:solidFill>
                  <a:prstClr val="black"/>
                </a:solidFill>
              </a:rPr>
              <a:t>clients</a:t>
            </a:r>
            <a:r>
              <a:rPr lang="pl-PL" sz="2600" dirty="0">
                <a:solidFill>
                  <a:prstClr val="black"/>
                </a:solidFill>
              </a:rPr>
              <a:t>’ </a:t>
            </a:r>
            <a:r>
              <a:rPr lang="pl-PL" sz="2600" dirty="0" err="1">
                <a:solidFill>
                  <a:prstClr val="black"/>
                </a:solidFill>
              </a:rPr>
              <a:t>companies</a:t>
            </a:r>
            <a:r>
              <a:rPr lang="pl-PL" sz="2600" dirty="0">
                <a:solidFill>
                  <a:prstClr val="black"/>
                </a:solidFill>
              </a:rPr>
              <a:t>, </a:t>
            </a:r>
            <a:r>
              <a:rPr lang="pl-PL" sz="2600" dirty="0" err="1">
                <a:solidFill>
                  <a:prstClr val="black"/>
                </a:solidFill>
              </a:rPr>
              <a:t>both</a:t>
            </a:r>
            <a:r>
              <a:rPr lang="pl-PL" sz="2600" dirty="0">
                <a:solidFill>
                  <a:prstClr val="black"/>
                </a:solidFill>
              </a:rPr>
              <a:t> </a:t>
            </a:r>
            <a:r>
              <a:rPr lang="pl-PL" sz="2600" dirty="0" err="1">
                <a:solidFill>
                  <a:prstClr val="black"/>
                </a:solidFill>
              </a:rPr>
              <a:t>private</a:t>
            </a:r>
            <a:r>
              <a:rPr lang="pl-PL" sz="2600" dirty="0">
                <a:solidFill>
                  <a:prstClr val="black"/>
                </a:solidFill>
              </a:rPr>
              <a:t> and public. </a:t>
            </a:r>
          </a:p>
          <a:p>
            <a:pPr marL="342900" lvl="0" indent="-342900" algn="l">
              <a:buFont typeface="Arial" pitchFamily="34" charset="0"/>
              <a:buChar char="•"/>
            </a:pPr>
            <a:r>
              <a:rPr lang="pl-PL" sz="2600" dirty="0">
                <a:solidFill>
                  <a:prstClr val="black"/>
                </a:solidFill>
              </a:rPr>
              <a:t>One, </a:t>
            </a:r>
            <a:r>
              <a:rPr lang="pl-PL" sz="2600" dirty="0" err="1">
                <a:solidFill>
                  <a:prstClr val="black"/>
                </a:solidFill>
              </a:rPr>
              <a:t>generally</a:t>
            </a:r>
            <a:r>
              <a:rPr lang="pl-PL" sz="2600" dirty="0">
                <a:solidFill>
                  <a:prstClr val="black"/>
                </a:solidFill>
              </a:rPr>
              <a:t> </a:t>
            </a:r>
            <a:r>
              <a:rPr lang="pl-PL" sz="2600" dirty="0" err="1">
                <a:solidFill>
                  <a:prstClr val="black"/>
                </a:solidFill>
              </a:rPr>
              <a:t>accepted</a:t>
            </a:r>
            <a:r>
              <a:rPr lang="pl-PL" sz="2600" dirty="0">
                <a:solidFill>
                  <a:prstClr val="black"/>
                </a:solidFill>
              </a:rPr>
              <a:t>, </a:t>
            </a:r>
            <a:r>
              <a:rPr lang="pl-PL" sz="2600" dirty="0" err="1">
                <a:solidFill>
                  <a:prstClr val="black"/>
                </a:solidFill>
              </a:rPr>
              <a:t>definition</a:t>
            </a:r>
            <a:r>
              <a:rPr lang="pl-PL" sz="2600" dirty="0">
                <a:solidFill>
                  <a:prstClr val="black"/>
                </a:solidFill>
              </a:rPr>
              <a:t> of KIBS </a:t>
            </a:r>
            <a:r>
              <a:rPr lang="pl-PL" sz="2600" dirty="0" err="1">
                <a:solidFill>
                  <a:prstClr val="black"/>
                </a:solidFill>
              </a:rPr>
              <a:t>does</a:t>
            </a:r>
            <a:r>
              <a:rPr lang="pl-PL" sz="2600" dirty="0">
                <a:solidFill>
                  <a:prstClr val="black"/>
                </a:solidFill>
              </a:rPr>
              <a:t> not </a:t>
            </a:r>
            <a:r>
              <a:rPr lang="pl-PL" sz="2600" dirty="0" err="1">
                <a:solidFill>
                  <a:prstClr val="black"/>
                </a:solidFill>
              </a:rPr>
              <a:t>exist</a:t>
            </a:r>
            <a:r>
              <a:rPr lang="pl-PL" sz="2600" dirty="0">
                <a:solidFill>
                  <a:prstClr val="black"/>
                </a:solidFill>
              </a:rPr>
              <a:t> – </a:t>
            </a:r>
            <a:r>
              <a:rPr lang="pl-PL" sz="2600" dirty="0" err="1">
                <a:solidFill>
                  <a:prstClr val="black"/>
                </a:solidFill>
              </a:rPr>
              <a:t>there</a:t>
            </a:r>
            <a:r>
              <a:rPr lang="pl-PL" sz="2600" dirty="0">
                <a:solidFill>
                  <a:prstClr val="black"/>
                </a:solidFill>
              </a:rPr>
              <a:t> </a:t>
            </a:r>
            <a:r>
              <a:rPr lang="pl-PL" sz="2600" dirty="0" err="1">
                <a:solidFill>
                  <a:prstClr val="black"/>
                </a:solidFill>
              </a:rPr>
              <a:t>is</a:t>
            </a:r>
            <a:r>
              <a:rPr lang="pl-PL" sz="2600" dirty="0">
                <a:solidFill>
                  <a:prstClr val="black"/>
                </a:solidFill>
              </a:rPr>
              <a:t> </a:t>
            </a:r>
            <a:r>
              <a:rPr lang="pl-PL" sz="2600" dirty="0" err="1">
                <a:solidFill>
                  <a:prstClr val="black"/>
                </a:solidFill>
              </a:rPr>
              <a:t>only</a:t>
            </a:r>
            <a:r>
              <a:rPr lang="pl-PL" sz="2600" dirty="0">
                <a:solidFill>
                  <a:prstClr val="black"/>
                </a:solidFill>
              </a:rPr>
              <a:t> the </a:t>
            </a:r>
            <a:r>
              <a:rPr lang="pl-PL" sz="2600" dirty="0" err="1">
                <a:solidFill>
                  <a:prstClr val="black"/>
                </a:solidFill>
              </a:rPr>
              <a:t>Eurostat’s</a:t>
            </a:r>
            <a:r>
              <a:rPr lang="pl-PL" sz="2600" dirty="0">
                <a:solidFill>
                  <a:prstClr val="black"/>
                </a:solidFill>
              </a:rPr>
              <a:t> </a:t>
            </a:r>
            <a:r>
              <a:rPr lang="pl-PL" sz="2600" dirty="0" err="1">
                <a:solidFill>
                  <a:prstClr val="black"/>
                </a:solidFill>
              </a:rPr>
              <a:t>definition</a:t>
            </a:r>
            <a:r>
              <a:rPr lang="pl-PL" sz="2600" dirty="0">
                <a:solidFill>
                  <a:prstClr val="black"/>
                </a:solidFill>
              </a:rPr>
              <a:t> of </a:t>
            </a:r>
            <a:r>
              <a:rPr lang="pl-PL" sz="2600" dirty="0" smtClean="0">
                <a:solidFill>
                  <a:prstClr val="black"/>
                </a:solidFill>
              </a:rPr>
              <a:t>KIS. </a:t>
            </a:r>
            <a:endParaRPr lang="pl-PL" sz="2600" dirty="0">
              <a:solidFill>
                <a:prstClr val="black"/>
              </a:solidFill>
            </a:endParaRPr>
          </a:p>
          <a:p>
            <a:endParaRPr lang="pl-PL" dirty="0" smtClean="0"/>
          </a:p>
        </p:txBody>
      </p:sp>
    </p:spTree>
    <p:extLst>
      <p:ext uri="{BB962C8B-B14F-4D97-AF65-F5344CB8AC3E}">
        <p14:creationId xmlns:p14="http://schemas.microsoft.com/office/powerpoint/2010/main" val="595799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461665"/>
          </a:xfrm>
          <a:prstGeom prst="rect">
            <a:avLst/>
          </a:prstGeom>
        </p:spPr>
        <p:txBody>
          <a:bodyPr wrap="square">
            <a:spAutoFit/>
          </a:bodyPr>
          <a:lstStyle/>
          <a:p>
            <a:pPr algn="ct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7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smtClean="0"/>
              <a:t>Definition of KIBS</a:t>
            </a:r>
            <a:endParaRPr lang="pl-PL" sz="3200" dirty="0" smtClean="0"/>
          </a:p>
        </p:txBody>
      </p:sp>
      <p:sp>
        <p:nvSpPr>
          <p:cNvPr id="8" name="Symbol zastępczy zawartości 5"/>
          <p:cNvSpPr txBox="1">
            <a:spLocks/>
          </p:cNvSpPr>
          <p:nvPr/>
        </p:nvSpPr>
        <p:spPr>
          <a:xfrm>
            <a:off x="457200" y="1196752"/>
            <a:ext cx="8229600" cy="4032448"/>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a:buFont typeface="Arial" pitchFamily="34" charset="0"/>
              <a:buChar char="•"/>
              <a:defRPr/>
            </a:pPr>
            <a:r>
              <a:rPr lang="pl-PL" sz="2600" dirty="0" err="1">
                <a:solidFill>
                  <a:prstClr val="black"/>
                </a:solidFill>
              </a:rPr>
              <a:t>Following</a:t>
            </a:r>
            <a:r>
              <a:rPr lang="pl-PL" sz="2600" dirty="0">
                <a:solidFill>
                  <a:prstClr val="black"/>
                </a:solidFill>
              </a:rPr>
              <a:t> the </a:t>
            </a:r>
            <a:r>
              <a:rPr lang="pl-PL" sz="2600" dirty="0" err="1">
                <a:solidFill>
                  <a:prstClr val="black"/>
                </a:solidFill>
              </a:rPr>
              <a:t>Eurostat’s</a:t>
            </a:r>
            <a:r>
              <a:rPr lang="pl-PL" sz="2600" dirty="0">
                <a:solidFill>
                  <a:prstClr val="black"/>
                </a:solidFill>
              </a:rPr>
              <a:t> </a:t>
            </a:r>
            <a:r>
              <a:rPr lang="pl-PL" sz="2600" dirty="0" err="1">
                <a:solidFill>
                  <a:prstClr val="black"/>
                </a:solidFill>
              </a:rPr>
              <a:t>definition</a:t>
            </a:r>
            <a:r>
              <a:rPr lang="pl-PL" sz="2600" dirty="0">
                <a:solidFill>
                  <a:prstClr val="black"/>
                </a:solidFill>
              </a:rPr>
              <a:t> of KIS, KIBS </a:t>
            </a:r>
            <a:r>
              <a:rPr lang="pl-PL" sz="2600" dirty="0" err="1">
                <a:solidFill>
                  <a:prstClr val="black"/>
                </a:solidFill>
              </a:rPr>
              <a:t>are</a:t>
            </a:r>
            <a:r>
              <a:rPr lang="pl-PL" sz="2600" dirty="0">
                <a:solidFill>
                  <a:prstClr val="black"/>
                </a:solidFill>
              </a:rPr>
              <a:t> </a:t>
            </a:r>
            <a:r>
              <a:rPr lang="pl-PL" sz="2600" dirty="0" err="1">
                <a:solidFill>
                  <a:prstClr val="black"/>
                </a:solidFill>
              </a:rPr>
              <a:t>defined</a:t>
            </a:r>
            <a:r>
              <a:rPr lang="pl-PL" sz="2600" dirty="0">
                <a:solidFill>
                  <a:prstClr val="black"/>
                </a:solidFill>
              </a:rPr>
              <a:t> as </a:t>
            </a:r>
            <a:r>
              <a:rPr lang="pl-PL" sz="2600" dirty="0" err="1">
                <a:solidFill>
                  <a:prstClr val="black"/>
                </a:solidFill>
              </a:rPr>
              <a:t>those</a:t>
            </a:r>
            <a:r>
              <a:rPr lang="pl-PL" sz="2600" dirty="0">
                <a:solidFill>
                  <a:prstClr val="black"/>
                </a:solidFill>
              </a:rPr>
              <a:t> KIS </a:t>
            </a:r>
            <a:r>
              <a:rPr lang="pl-PL" sz="2600" dirty="0" err="1">
                <a:solidFill>
                  <a:prstClr val="black"/>
                </a:solidFill>
              </a:rPr>
              <a:t>that</a:t>
            </a:r>
            <a:r>
              <a:rPr lang="pl-PL" sz="2600" dirty="0">
                <a:solidFill>
                  <a:prstClr val="black"/>
                </a:solidFill>
              </a:rPr>
              <a:t> </a:t>
            </a:r>
            <a:r>
              <a:rPr lang="pl-PL" sz="2600" dirty="0" err="1">
                <a:solidFill>
                  <a:prstClr val="black"/>
                </a:solidFill>
              </a:rPr>
              <a:t>are</a:t>
            </a:r>
            <a:r>
              <a:rPr lang="pl-PL" sz="2600" dirty="0">
                <a:solidFill>
                  <a:prstClr val="black"/>
                </a:solidFill>
              </a:rPr>
              <a:t> </a:t>
            </a:r>
            <a:r>
              <a:rPr lang="pl-PL" sz="2600" dirty="0" err="1">
                <a:solidFill>
                  <a:prstClr val="black"/>
                </a:solidFill>
              </a:rPr>
              <a:t>simultaneously</a:t>
            </a:r>
            <a:r>
              <a:rPr lang="pl-PL" sz="2600" dirty="0">
                <a:solidFill>
                  <a:prstClr val="black"/>
                </a:solidFill>
              </a:rPr>
              <a:t> </a:t>
            </a:r>
            <a:r>
              <a:rPr lang="pl-PL" sz="2600" dirty="0" err="1">
                <a:solidFill>
                  <a:prstClr val="black"/>
                </a:solidFill>
              </a:rPr>
              <a:t>recognized</a:t>
            </a:r>
            <a:r>
              <a:rPr lang="pl-PL" sz="2600" dirty="0">
                <a:solidFill>
                  <a:prstClr val="black"/>
                </a:solidFill>
              </a:rPr>
              <a:t> as </a:t>
            </a:r>
            <a:r>
              <a:rPr lang="pl-PL" sz="2600" dirty="0" err="1">
                <a:solidFill>
                  <a:prstClr val="black"/>
                </a:solidFill>
              </a:rPr>
              <a:t>producer</a:t>
            </a:r>
            <a:r>
              <a:rPr lang="pl-PL" sz="2600" dirty="0">
                <a:solidFill>
                  <a:prstClr val="black"/>
                </a:solidFill>
              </a:rPr>
              <a:t> </a:t>
            </a:r>
            <a:r>
              <a:rPr lang="pl-PL" sz="2600" dirty="0" smtClean="0">
                <a:solidFill>
                  <a:prstClr val="black"/>
                </a:solidFill>
              </a:rPr>
              <a:t>services, </a:t>
            </a:r>
            <a:r>
              <a:rPr lang="pl-PL" sz="2600" dirty="0" err="1">
                <a:solidFill>
                  <a:prstClr val="black"/>
                </a:solidFill>
              </a:rPr>
              <a:t>which</a:t>
            </a:r>
            <a:r>
              <a:rPr lang="pl-PL" sz="2600" dirty="0">
                <a:solidFill>
                  <a:prstClr val="black"/>
                </a:solidFill>
              </a:rPr>
              <a:t> </a:t>
            </a:r>
            <a:r>
              <a:rPr lang="pl-PL" sz="2600" dirty="0" err="1">
                <a:solidFill>
                  <a:prstClr val="black"/>
                </a:solidFill>
              </a:rPr>
              <a:t>is</a:t>
            </a:r>
            <a:r>
              <a:rPr lang="pl-PL" sz="2600" dirty="0">
                <a:solidFill>
                  <a:prstClr val="black"/>
                </a:solidFill>
              </a:rPr>
              <a:t> in </a:t>
            </a:r>
            <a:r>
              <a:rPr lang="pl-PL" sz="2600" dirty="0" err="1">
                <a:solidFill>
                  <a:prstClr val="black"/>
                </a:solidFill>
              </a:rPr>
              <a:t>line</a:t>
            </a:r>
            <a:r>
              <a:rPr lang="pl-PL" sz="2600" dirty="0">
                <a:solidFill>
                  <a:prstClr val="black"/>
                </a:solidFill>
              </a:rPr>
              <a:t> with </a:t>
            </a:r>
            <a:r>
              <a:rPr lang="en-GB" sz="2600" dirty="0">
                <a:solidFill>
                  <a:prstClr val="black"/>
                </a:solidFill>
              </a:rPr>
              <a:t>splitting </a:t>
            </a:r>
            <a:r>
              <a:rPr lang="pl-PL" sz="2600" dirty="0" smtClean="0">
                <a:solidFill>
                  <a:prstClr val="black"/>
                </a:solidFill>
              </a:rPr>
              <a:t>services </a:t>
            </a:r>
            <a:r>
              <a:rPr lang="en-US" sz="2600" dirty="0" smtClean="0">
                <a:solidFill>
                  <a:prstClr val="black"/>
                </a:solidFill>
              </a:rPr>
              <a:t>into</a:t>
            </a:r>
            <a:r>
              <a:rPr lang="en-US" sz="2600" dirty="0">
                <a:solidFill>
                  <a:prstClr val="black"/>
                </a:solidFill>
              </a:rPr>
              <a:t>: (1) intermediate (distributive and producer) and (2) final ones (Browning and </a:t>
            </a:r>
            <a:r>
              <a:rPr lang="en-US" sz="2600" dirty="0" err="1">
                <a:solidFill>
                  <a:prstClr val="black"/>
                </a:solidFill>
              </a:rPr>
              <a:t>Singelman</a:t>
            </a:r>
            <a:r>
              <a:rPr lang="en-US" sz="2600" dirty="0">
                <a:solidFill>
                  <a:prstClr val="black"/>
                </a:solidFill>
              </a:rPr>
              <a:t> 1978</a:t>
            </a:r>
            <a:r>
              <a:rPr lang="pl-PL" sz="2600" dirty="0">
                <a:solidFill>
                  <a:prstClr val="black"/>
                </a:solidFill>
              </a:rPr>
              <a:t>).</a:t>
            </a:r>
          </a:p>
          <a:p>
            <a:pPr marL="342900" lvl="0" indent="-342900" algn="l">
              <a:buFont typeface="Arial" pitchFamily="34" charset="0"/>
              <a:buChar char="•"/>
              <a:defRPr/>
            </a:pPr>
            <a:r>
              <a:rPr lang="pl-PL" sz="2600" dirty="0" err="1">
                <a:solidFill>
                  <a:prstClr val="black"/>
                </a:solidFill>
              </a:rPr>
              <a:t>This</a:t>
            </a:r>
            <a:r>
              <a:rPr lang="pl-PL" sz="2600" dirty="0">
                <a:solidFill>
                  <a:prstClr val="black"/>
                </a:solidFill>
              </a:rPr>
              <a:t> </a:t>
            </a:r>
            <a:r>
              <a:rPr lang="pl-PL" sz="2600" dirty="0" err="1">
                <a:solidFill>
                  <a:prstClr val="black"/>
                </a:solidFill>
              </a:rPr>
              <a:t>refers</a:t>
            </a:r>
            <a:r>
              <a:rPr lang="pl-PL" sz="2600" dirty="0">
                <a:solidFill>
                  <a:prstClr val="black"/>
                </a:solidFill>
              </a:rPr>
              <a:t> to services </a:t>
            </a:r>
            <a:r>
              <a:rPr lang="pl-PL" sz="2600" dirty="0" err="1">
                <a:solidFill>
                  <a:prstClr val="black"/>
                </a:solidFill>
              </a:rPr>
              <a:t>delivered</a:t>
            </a:r>
            <a:r>
              <a:rPr lang="pl-PL" sz="2600" dirty="0">
                <a:solidFill>
                  <a:prstClr val="black"/>
                </a:solidFill>
              </a:rPr>
              <a:t> by the </a:t>
            </a:r>
            <a:r>
              <a:rPr lang="pl-PL" sz="2600" dirty="0" err="1">
                <a:solidFill>
                  <a:prstClr val="black"/>
                </a:solidFill>
              </a:rPr>
              <a:t>following</a:t>
            </a:r>
            <a:r>
              <a:rPr lang="pl-PL" sz="2600" dirty="0">
                <a:solidFill>
                  <a:prstClr val="black"/>
                </a:solidFill>
              </a:rPr>
              <a:t> </a:t>
            </a:r>
            <a:r>
              <a:rPr lang="pl-PL" sz="2600" dirty="0" err="1">
                <a:solidFill>
                  <a:prstClr val="black"/>
                </a:solidFill>
              </a:rPr>
              <a:t>divisions</a:t>
            </a:r>
            <a:r>
              <a:rPr lang="pl-PL" sz="2600" dirty="0">
                <a:solidFill>
                  <a:prstClr val="black"/>
                </a:solidFill>
              </a:rPr>
              <a:t> (</a:t>
            </a:r>
            <a:r>
              <a:rPr lang="pl-PL" sz="2600" dirty="0" err="1">
                <a:solidFill>
                  <a:prstClr val="black"/>
                </a:solidFill>
              </a:rPr>
              <a:t>according</a:t>
            </a:r>
            <a:r>
              <a:rPr lang="pl-PL" sz="2600" dirty="0">
                <a:solidFill>
                  <a:prstClr val="black"/>
                </a:solidFill>
              </a:rPr>
              <a:t> to NACE </a:t>
            </a:r>
            <a:r>
              <a:rPr lang="pl-PL" sz="2600" dirty="0" err="1">
                <a:solidFill>
                  <a:prstClr val="black"/>
                </a:solidFill>
              </a:rPr>
              <a:t>Rev</a:t>
            </a:r>
            <a:r>
              <a:rPr lang="pl-PL" sz="2600" dirty="0">
                <a:solidFill>
                  <a:prstClr val="black"/>
                </a:solidFill>
              </a:rPr>
              <a:t>. 2): </a:t>
            </a:r>
            <a:r>
              <a:rPr lang="pl-PL" sz="2600" dirty="0" err="1">
                <a:solidFill>
                  <a:prstClr val="black"/>
                </a:solidFill>
              </a:rPr>
              <a:t>Telecommunications</a:t>
            </a:r>
            <a:r>
              <a:rPr lang="pl-PL" sz="2600" dirty="0">
                <a:solidFill>
                  <a:prstClr val="black"/>
                </a:solidFill>
              </a:rPr>
              <a:t> (61), </a:t>
            </a:r>
            <a:r>
              <a:rPr lang="en-US" sz="2600" dirty="0">
                <a:solidFill>
                  <a:prstClr val="black"/>
                </a:solidFill>
              </a:rPr>
              <a:t>Computer programming, consultancy and related activities; information service activities</a:t>
            </a:r>
            <a:r>
              <a:rPr lang="pl-PL" sz="2600" dirty="0">
                <a:solidFill>
                  <a:prstClr val="black"/>
                </a:solidFill>
              </a:rPr>
              <a:t> (62-63), Financial and insurance services (</a:t>
            </a:r>
            <a:r>
              <a:rPr lang="pl-PL" sz="2600" dirty="0" err="1">
                <a:solidFill>
                  <a:prstClr val="black"/>
                </a:solidFill>
              </a:rPr>
              <a:t>divisions</a:t>
            </a:r>
            <a:r>
              <a:rPr lang="pl-PL" sz="2600" dirty="0">
                <a:solidFill>
                  <a:prstClr val="black"/>
                </a:solidFill>
              </a:rPr>
              <a:t> 64-66,) Professional, scientific and </a:t>
            </a:r>
            <a:r>
              <a:rPr lang="pl-PL" sz="2600" dirty="0" err="1">
                <a:solidFill>
                  <a:prstClr val="black"/>
                </a:solidFill>
              </a:rPr>
              <a:t>technical</a:t>
            </a:r>
            <a:r>
              <a:rPr lang="pl-PL" sz="2600" dirty="0">
                <a:solidFill>
                  <a:prstClr val="black"/>
                </a:solidFill>
              </a:rPr>
              <a:t> services (</a:t>
            </a:r>
            <a:r>
              <a:rPr lang="pl-PL" sz="2600" dirty="0" err="1">
                <a:solidFill>
                  <a:prstClr val="black"/>
                </a:solidFill>
              </a:rPr>
              <a:t>divisions</a:t>
            </a:r>
            <a:r>
              <a:rPr lang="pl-PL" sz="2600" dirty="0">
                <a:solidFill>
                  <a:prstClr val="black"/>
                </a:solidFill>
              </a:rPr>
              <a:t> 69-75) and </a:t>
            </a:r>
            <a:r>
              <a:rPr lang="pl-PL" sz="2600" dirty="0" err="1">
                <a:solidFill>
                  <a:prstClr val="black"/>
                </a:solidFill>
              </a:rPr>
              <a:t>Employment</a:t>
            </a:r>
            <a:r>
              <a:rPr lang="pl-PL" sz="2600" dirty="0">
                <a:solidFill>
                  <a:prstClr val="black"/>
                </a:solidFill>
              </a:rPr>
              <a:t> services (78) (Wyszkowska-Kuna, 2017</a:t>
            </a:r>
            <a:r>
              <a:rPr lang="pl-PL" sz="2600" dirty="0" smtClean="0">
                <a:solidFill>
                  <a:prstClr val="black"/>
                </a:solidFill>
              </a:rPr>
              <a:t>).</a:t>
            </a:r>
          </a:p>
          <a:p>
            <a:pPr marL="342900" lvl="0" indent="-342900" algn="l">
              <a:buFont typeface="Arial" pitchFamily="34" charset="0"/>
              <a:buChar char="•"/>
              <a:defRPr/>
            </a:pPr>
            <a:r>
              <a:rPr lang="pl-PL" sz="2600" dirty="0" smtClean="0">
                <a:solidFill>
                  <a:prstClr val="black"/>
                </a:solidFill>
              </a:rPr>
              <a:t>The </a:t>
            </a:r>
            <a:r>
              <a:rPr lang="pl-PL" sz="2600" dirty="0" err="1" smtClean="0">
                <a:solidFill>
                  <a:prstClr val="black"/>
                </a:solidFill>
              </a:rPr>
              <a:t>above</a:t>
            </a:r>
            <a:r>
              <a:rPr lang="pl-PL" sz="2600" dirty="0" smtClean="0">
                <a:solidFill>
                  <a:prstClr val="black"/>
                </a:solidFill>
              </a:rPr>
              <a:t> </a:t>
            </a:r>
            <a:r>
              <a:rPr lang="pl-PL" sz="2600" dirty="0" err="1" smtClean="0">
                <a:solidFill>
                  <a:prstClr val="black"/>
                </a:solidFill>
              </a:rPr>
              <a:t>mentioned</a:t>
            </a:r>
            <a:r>
              <a:rPr lang="pl-PL" sz="2600" dirty="0" smtClean="0">
                <a:solidFill>
                  <a:prstClr val="black"/>
                </a:solidFill>
              </a:rPr>
              <a:t> </a:t>
            </a:r>
            <a:r>
              <a:rPr lang="pl-PL" sz="2600" dirty="0" err="1" smtClean="0">
                <a:solidFill>
                  <a:prstClr val="black"/>
                </a:solidFill>
              </a:rPr>
              <a:t>divisions</a:t>
            </a:r>
            <a:r>
              <a:rPr lang="pl-PL" sz="2600" dirty="0" smtClean="0">
                <a:solidFill>
                  <a:prstClr val="black"/>
                </a:solidFill>
              </a:rPr>
              <a:t> </a:t>
            </a:r>
            <a:r>
              <a:rPr lang="pl-PL" sz="2600" dirty="0" err="1" smtClean="0">
                <a:solidFill>
                  <a:prstClr val="black"/>
                </a:solidFill>
              </a:rPr>
              <a:t>include</a:t>
            </a:r>
            <a:r>
              <a:rPr lang="pl-PL" sz="2600" dirty="0" smtClean="0">
                <a:solidFill>
                  <a:prstClr val="black"/>
                </a:solidFill>
              </a:rPr>
              <a:t> </a:t>
            </a:r>
            <a:r>
              <a:rPr lang="pl-PL" sz="2600" dirty="0" err="1" smtClean="0">
                <a:solidFill>
                  <a:prstClr val="black"/>
                </a:solidFill>
              </a:rPr>
              <a:t>some</a:t>
            </a:r>
            <a:r>
              <a:rPr lang="pl-PL" sz="2600" dirty="0" smtClean="0">
                <a:solidFill>
                  <a:prstClr val="black"/>
                </a:solidFill>
              </a:rPr>
              <a:t> services </a:t>
            </a:r>
            <a:r>
              <a:rPr lang="pl-PL" sz="2600" dirty="0" err="1" smtClean="0">
                <a:solidFill>
                  <a:prstClr val="black"/>
                </a:solidFill>
              </a:rPr>
              <a:t>that</a:t>
            </a:r>
            <a:r>
              <a:rPr lang="pl-PL" sz="2600" dirty="0" smtClean="0">
                <a:solidFill>
                  <a:prstClr val="black"/>
                </a:solidFill>
              </a:rPr>
              <a:t> </a:t>
            </a:r>
            <a:r>
              <a:rPr lang="pl-PL" sz="2600" dirty="0" err="1" smtClean="0">
                <a:solidFill>
                  <a:prstClr val="black"/>
                </a:solidFill>
              </a:rPr>
              <a:t>are</a:t>
            </a:r>
            <a:r>
              <a:rPr lang="pl-PL" sz="2600" dirty="0" smtClean="0">
                <a:solidFill>
                  <a:prstClr val="black"/>
                </a:solidFill>
              </a:rPr>
              <a:t> less </a:t>
            </a:r>
            <a:r>
              <a:rPr lang="pl-PL" sz="2600" dirty="0" err="1" smtClean="0">
                <a:solidFill>
                  <a:prstClr val="black"/>
                </a:solidFill>
              </a:rPr>
              <a:t>knowledge-intensive</a:t>
            </a:r>
            <a:r>
              <a:rPr lang="pl-PL" sz="2600" dirty="0" smtClean="0">
                <a:solidFill>
                  <a:prstClr val="black"/>
                </a:solidFill>
              </a:rPr>
              <a:t>. </a:t>
            </a:r>
            <a:r>
              <a:rPr lang="pl-PL" sz="2600" dirty="0" err="1" smtClean="0">
                <a:solidFill>
                  <a:prstClr val="black"/>
                </a:solidFill>
              </a:rPr>
              <a:t>It</a:t>
            </a:r>
            <a:r>
              <a:rPr lang="pl-PL" sz="2600" dirty="0" smtClean="0">
                <a:solidFill>
                  <a:prstClr val="black"/>
                </a:solidFill>
              </a:rPr>
              <a:t> </a:t>
            </a:r>
            <a:r>
              <a:rPr lang="pl-PL" sz="2600" dirty="0" err="1" smtClean="0">
                <a:solidFill>
                  <a:prstClr val="black"/>
                </a:solidFill>
              </a:rPr>
              <a:t>is</a:t>
            </a:r>
            <a:r>
              <a:rPr lang="pl-PL" sz="2600" dirty="0" smtClean="0">
                <a:solidFill>
                  <a:prstClr val="black"/>
                </a:solidFill>
              </a:rPr>
              <a:t> not </a:t>
            </a:r>
            <a:r>
              <a:rPr lang="pl-PL" sz="2600" dirty="0" err="1" smtClean="0">
                <a:solidFill>
                  <a:prstClr val="black"/>
                </a:solidFill>
              </a:rPr>
              <a:t>possible</a:t>
            </a:r>
            <a:r>
              <a:rPr lang="pl-PL" sz="2600" dirty="0" smtClean="0">
                <a:solidFill>
                  <a:prstClr val="black"/>
                </a:solidFill>
              </a:rPr>
              <a:t> to </a:t>
            </a:r>
            <a:r>
              <a:rPr lang="pl-PL" sz="2600" dirty="0" err="1" smtClean="0">
                <a:solidFill>
                  <a:prstClr val="black"/>
                </a:solidFill>
              </a:rPr>
              <a:t>exclude</a:t>
            </a:r>
            <a:r>
              <a:rPr lang="pl-PL" sz="2600" dirty="0" smtClean="0">
                <a:solidFill>
                  <a:prstClr val="black"/>
                </a:solidFill>
              </a:rPr>
              <a:t> </a:t>
            </a:r>
            <a:r>
              <a:rPr lang="pl-PL" sz="2600" dirty="0" err="1" smtClean="0">
                <a:solidFill>
                  <a:prstClr val="black"/>
                </a:solidFill>
              </a:rPr>
              <a:t>them</a:t>
            </a:r>
            <a:r>
              <a:rPr lang="pl-PL" sz="2600" dirty="0" smtClean="0">
                <a:solidFill>
                  <a:prstClr val="black"/>
                </a:solidFill>
              </a:rPr>
              <a:t> </a:t>
            </a:r>
            <a:r>
              <a:rPr lang="pl-PL" sz="2600" dirty="0" err="1" smtClean="0">
                <a:solidFill>
                  <a:prstClr val="black"/>
                </a:solidFill>
              </a:rPr>
              <a:t>because</a:t>
            </a:r>
            <a:r>
              <a:rPr lang="pl-PL" sz="2600" dirty="0" smtClean="0">
                <a:solidFill>
                  <a:prstClr val="black"/>
                </a:solidFill>
              </a:rPr>
              <a:t> of </a:t>
            </a:r>
            <a:r>
              <a:rPr lang="pl-PL" sz="2600" dirty="0" err="1" smtClean="0">
                <a:solidFill>
                  <a:prstClr val="black"/>
                </a:solidFill>
              </a:rPr>
              <a:t>the</a:t>
            </a:r>
            <a:r>
              <a:rPr lang="pl-PL" sz="2600" dirty="0" smtClean="0">
                <a:solidFill>
                  <a:prstClr val="black"/>
                </a:solidFill>
              </a:rPr>
              <a:t> </a:t>
            </a:r>
            <a:r>
              <a:rPr lang="pl-PL" sz="2600" dirty="0" err="1" smtClean="0">
                <a:solidFill>
                  <a:prstClr val="black"/>
                </a:solidFill>
              </a:rPr>
              <a:t>lack</a:t>
            </a:r>
            <a:r>
              <a:rPr lang="pl-PL" sz="2600" dirty="0" smtClean="0">
                <a:solidFill>
                  <a:prstClr val="black"/>
                </a:solidFill>
              </a:rPr>
              <a:t> of data </a:t>
            </a:r>
            <a:r>
              <a:rPr lang="pl-PL" sz="2600" dirty="0" err="1" smtClean="0">
                <a:solidFill>
                  <a:prstClr val="black"/>
                </a:solidFill>
              </a:rPr>
              <a:t>availble</a:t>
            </a:r>
            <a:r>
              <a:rPr lang="pl-PL" sz="2600" dirty="0" smtClean="0">
                <a:solidFill>
                  <a:prstClr val="black"/>
                </a:solidFill>
              </a:rPr>
              <a:t> </a:t>
            </a:r>
            <a:r>
              <a:rPr lang="pl-PL" sz="2600" dirty="0" err="1" smtClean="0">
                <a:solidFill>
                  <a:prstClr val="black"/>
                </a:solidFill>
              </a:rPr>
              <a:t>at</a:t>
            </a:r>
            <a:r>
              <a:rPr lang="pl-PL" sz="2600" dirty="0" smtClean="0">
                <a:solidFill>
                  <a:prstClr val="black"/>
                </a:solidFill>
              </a:rPr>
              <a:t> </a:t>
            </a:r>
            <a:r>
              <a:rPr lang="pl-PL" sz="2600" dirty="0" err="1" smtClean="0">
                <a:solidFill>
                  <a:prstClr val="black"/>
                </a:solidFill>
              </a:rPr>
              <a:t>higher</a:t>
            </a:r>
            <a:r>
              <a:rPr lang="pl-PL" sz="2600" dirty="0" smtClean="0">
                <a:solidFill>
                  <a:prstClr val="black"/>
                </a:solidFill>
              </a:rPr>
              <a:t> </a:t>
            </a:r>
            <a:r>
              <a:rPr lang="pl-PL" sz="2600" dirty="0" err="1" smtClean="0">
                <a:solidFill>
                  <a:prstClr val="black"/>
                </a:solidFill>
              </a:rPr>
              <a:t>level</a:t>
            </a:r>
            <a:r>
              <a:rPr lang="pl-PL" sz="2600" dirty="0" smtClean="0">
                <a:solidFill>
                  <a:prstClr val="black"/>
                </a:solidFill>
              </a:rPr>
              <a:t> of </a:t>
            </a:r>
            <a:r>
              <a:rPr lang="pl-PL" sz="2600" dirty="0" err="1" smtClean="0">
                <a:solidFill>
                  <a:prstClr val="black"/>
                </a:solidFill>
              </a:rPr>
              <a:t>disaggregation</a:t>
            </a:r>
            <a:r>
              <a:rPr lang="pl-PL" sz="2600" dirty="0" smtClean="0">
                <a:solidFill>
                  <a:prstClr val="black"/>
                </a:solidFill>
              </a:rPr>
              <a:t>. </a:t>
            </a:r>
            <a:r>
              <a:rPr lang="pl-PL" sz="2600" dirty="0" err="1" smtClean="0">
                <a:solidFill>
                  <a:prstClr val="black"/>
                </a:solidFill>
              </a:rPr>
              <a:t>Thus</a:t>
            </a:r>
            <a:r>
              <a:rPr lang="pl-PL" sz="2600" dirty="0" smtClean="0">
                <a:solidFill>
                  <a:prstClr val="black"/>
                </a:solidFill>
              </a:rPr>
              <a:t>, to </a:t>
            </a:r>
            <a:r>
              <a:rPr lang="pl-PL" sz="2600" dirty="0" err="1" smtClean="0">
                <a:solidFill>
                  <a:prstClr val="black"/>
                </a:solidFill>
              </a:rPr>
              <a:t>reduce</a:t>
            </a:r>
            <a:r>
              <a:rPr lang="pl-PL" sz="2600" dirty="0" smtClean="0">
                <a:solidFill>
                  <a:prstClr val="black"/>
                </a:solidFill>
              </a:rPr>
              <a:t> </a:t>
            </a:r>
            <a:r>
              <a:rPr lang="pl-PL" sz="2600" dirty="0" err="1" smtClean="0">
                <a:solidFill>
                  <a:prstClr val="black"/>
                </a:solidFill>
              </a:rPr>
              <a:t>the</a:t>
            </a:r>
            <a:r>
              <a:rPr lang="pl-PL" sz="2600" dirty="0" smtClean="0">
                <a:solidFill>
                  <a:prstClr val="black"/>
                </a:solidFill>
              </a:rPr>
              <a:t> problem, KIBS </a:t>
            </a:r>
            <a:r>
              <a:rPr lang="pl-PL" sz="2600" dirty="0" err="1" smtClean="0">
                <a:solidFill>
                  <a:prstClr val="black"/>
                </a:solidFill>
              </a:rPr>
              <a:t>are</a:t>
            </a:r>
            <a:r>
              <a:rPr lang="pl-PL" sz="2600" dirty="0" smtClean="0">
                <a:solidFill>
                  <a:prstClr val="black"/>
                </a:solidFill>
              </a:rPr>
              <a:t> </a:t>
            </a:r>
            <a:r>
              <a:rPr lang="pl-PL" sz="2600" dirty="0" err="1" smtClean="0">
                <a:solidFill>
                  <a:prstClr val="black"/>
                </a:solidFill>
              </a:rPr>
              <a:t>often</a:t>
            </a:r>
            <a:r>
              <a:rPr lang="pl-PL" sz="2600" dirty="0" smtClean="0">
                <a:solidFill>
                  <a:prstClr val="black"/>
                </a:solidFill>
              </a:rPr>
              <a:t> </a:t>
            </a:r>
            <a:r>
              <a:rPr lang="pl-PL" sz="2600" dirty="0" err="1" smtClean="0">
                <a:solidFill>
                  <a:prstClr val="black"/>
                </a:solidFill>
              </a:rPr>
              <a:t>defined</a:t>
            </a:r>
            <a:r>
              <a:rPr lang="pl-PL" sz="2600" dirty="0" smtClean="0">
                <a:solidFill>
                  <a:prstClr val="black"/>
                </a:solidFill>
              </a:rPr>
              <a:t> </a:t>
            </a:r>
            <a:r>
              <a:rPr lang="pl-PL" sz="2600" dirty="0" err="1" smtClean="0">
                <a:solidFill>
                  <a:prstClr val="black"/>
                </a:solidFill>
              </a:rPr>
              <a:t>in</a:t>
            </a:r>
            <a:r>
              <a:rPr lang="pl-PL" sz="2600" dirty="0" smtClean="0">
                <a:solidFill>
                  <a:prstClr val="black"/>
                </a:solidFill>
              </a:rPr>
              <a:t> a </a:t>
            </a:r>
            <a:r>
              <a:rPr lang="pl-PL" sz="2600" dirty="0" err="1" smtClean="0">
                <a:solidFill>
                  <a:prstClr val="black"/>
                </a:solidFill>
              </a:rPr>
              <a:t>narrower</a:t>
            </a:r>
            <a:r>
              <a:rPr lang="pl-PL" sz="2600" dirty="0" smtClean="0">
                <a:solidFill>
                  <a:prstClr val="black"/>
                </a:solidFill>
              </a:rPr>
              <a:t> </a:t>
            </a:r>
            <a:r>
              <a:rPr lang="pl-PL" sz="2600" dirty="0" err="1" smtClean="0">
                <a:solidFill>
                  <a:prstClr val="black"/>
                </a:solidFill>
              </a:rPr>
              <a:t>sense</a:t>
            </a:r>
            <a:r>
              <a:rPr lang="pl-PL" sz="2600" dirty="0" smtClean="0">
                <a:solidFill>
                  <a:prstClr val="black"/>
                </a:solidFill>
              </a:rPr>
              <a:t> (</a:t>
            </a:r>
            <a:r>
              <a:rPr lang="pl-PL" sz="2600" dirty="0" err="1" smtClean="0">
                <a:solidFill>
                  <a:prstClr val="black"/>
                </a:solidFill>
              </a:rPr>
              <a:t>Schnabl</a:t>
            </a:r>
            <a:r>
              <a:rPr lang="pl-PL" sz="2600" dirty="0" smtClean="0">
                <a:solidFill>
                  <a:prstClr val="black"/>
                </a:solidFill>
              </a:rPr>
              <a:t>, </a:t>
            </a:r>
            <a:r>
              <a:rPr lang="pl-PL" sz="2600" dirty="0" err="1" smtClean="0">
                <a:solidFill>
                  <a:prstClr val="black"/>
                </a:solidFill>
              </a:rPr>
              <a:t>Zenker</a:t>
            </a:r>
            <a:r>
              <a:rPr lang="pl-PL" sz="2600" dirty="0" smtClean="0">
                <a:solidFill>
                  <a:prstClr val="black"/>
                </a:solidFill>
              </a:rPr>
              <a:t>, 2013).</a:t>
            </a:r>
          </a:p>
          <a:p>
            <a:pPr marL="342900" lvl="0" indent="-342900" algn="l">
              <a:defRPr/>
            </a:pPr>
            <a:endParaRPr lang="pl-PL" sz="3100" dirty="0">
              <a:solidFill>
                <a:prstClr val="black"/>
              </a:solidFill>
            </a:endParaRPr>
          </a:p>
          <a:p>
            <a:endParaRPr lang="pl-PL" dirty="0" smtClean="0"/>
          </a:p>
        </p:txBody>
      </p:sp>
    </p:spTree>
    <p:extLst>
      <p:ext uri="{BB962C8B-B14F-4D97-AF65-F5344CB8AC3E}">
        <p14:creationId xmlns:p14="http://schemas.microsoft.com/office/powerpoint/2010/main" val="422038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ser\Desktop\punktor_ekso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848706">
            <a:off x="7512480" y="-43304"/>
            <a:ext cx="1809080" cy="15349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7504" y="4941168"/>
            <a:ext cx="1604600" cy="1782309"/>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912227" y="5808079"/>
            <a:ext cx="6840760" cy="553998"/>
          </a:xfrm>
          <a:prstGeom prst="rect">
            <a:avLst/>
          </a:prstGeom>
        </p:spPr>
        <p:txBody>
          <a:bodyPr wrap="square">
            <a:spAutoFit/>
          </a:bodyPr>
          <a:lstStyle/>
          <a:p>
            <a:pPr algn="ctr"/>
            <a:r>
              <a:rPr lang="en-US" dirty="0" smtClean="0"/>
              <a:t> </a:t>
            </a:r>
            <a:r>
              <a:rPr lang="pl-PL" sz="1200" b="1" dirty="0" smtClean="0"/>
              <a:t>ICETD 2018</a:t>
            </a:r>
          </a:p>
          <a:p>
            <a:pPr algn="ctr"/>
            <a:r>
              <a:rPr lang="pl-PL" sz="1200" b="1" dirty="0" err="1" smtClean="0"/>
              <a:t>Prague</a:t>
            </a:r>
            <a:r>
              <a:rPr lang="pl-PL" sz="1200" b="1" dirty="0" smtClean="0"/>
              <a:t> 2018</a:t>
            </a:r>
            <a:endParaRPr lang="pl-PL" sz="1200" dirty="0" smtClean="0"/>
          </a:p>
        </p:txBody>
      </p:sp>
      <p:sp>
        <p:nvSpPr>
          <p:cNvPr id="7" name="Tytuł 4"/>
          <p:cNvSpPr txBox="1">
            <a:spLocks/>
          </p:cNvSpPr>
          <p:nvPr/>
        </p:nvSpPr>
        <p:spPr>
          <a:xfrm>
            <a:off x="457200" y="274639"/>
            <a:ext cx="8229600" cy="70608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3200" b="1" dirty="0" smtClean="0"/>
              <a:t>Definition of KIBS</a:t>
            </a:r>
            <a:endParaRPr lang="pl-PL" sz="3200" dirty="0" smtClean="0"/>
          </a:p>
        </p:txBody>
      </p:sp>
      <p:sp>
        <p:nvSpPr>
          <p:cNvPr id="8" name="Symbol zastępczy zawartości 5"/>
          <p:cNvSpPr txBox="1">
            <a:spLocks/>
          </p:cNvSpPr>
          <p:nvPr/>
        </p:nvSpPr>
        <p:spPr>
          <a:xfrm>
            <a:off x="457200" y="1124744"/>
            <a:ext cx="8229600" cy="394878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000" lvl="0" indent="-342000" algn="l">
              <a:buFont typeface="Arial" pitchFamily="34" charset="0"/>
              <a:buChar char="•"/>
              <a:defRPr/>
            </a:pPr>
            <a:r>
              <a:rPr lang="pl-PL" sz="2900" dirty="0" smtClean="0">
                <a:solidFill>
                  <a:prstClr val="black"/>
                </a:solidFill>
              </a:rPr>
              <a:t>In </a:t>
            </a:r>
            <a:r>
              <a:rPr lang="pl-PL" sz="2900" dirty="0" err="1" smtClean="0">
                <a:solidFill>
                  <a:prstClr val="black"/>
                </a:solidFill>
              </a:rPr>
              <a:t>the</a:t>
            </a:r>
            <a:r>
              <a:rPr lang="pl-PL" sz="2900" dirty="0" smtClean="0">
                <a:solidFill>
                  <a:prstClr val="black"/>
                </a:solidFill>
              </a:rPr>
              <a:t> </a:t>
            </a:r>
            <a:r>
              <a:rPr lang="pl-PL" sz="2900" dirty="0" err="1" smtClean="0">
                <a:solidFill>
                  <a:prstClr val="black"/>
                </a:solidFill>
              </a:rPr>
              <a:t>present</a:t>
            </a:r>
            <a:r>
              <a:rPr lang="pl-PL" sz="2900" dirty="0" smtClean="0">
                <a:solidFill>
                  <a:prstClr val="black"/>
                </a:solidFill>
              </a:rPr>
              <a:t> </a:t>
            </a:r>
            <a:r>
              <a:rPr lang="pl-PL" sz="2900" dirty="0" err="1" smtClean="0">
                <a:solidFill>
                  <a:prstClr val="black"/>
                </a:solidFill>
              </a:rPr>
              <a:t>study</a:t>
            </a:r>
            <a:r>
              <a:rPr lang="pl-PL" sz="2900" dirty="0" smtClean="0">
                <a:solidFill>
                  <a:prstClr val="black"/>
                </a:solidFill>
              </a:rPr>
              <a:t> KIBS </a:t>
            </a:r>
            <a:r>
              <a:rPr lang="pl-PL" sz="2900" dirty="0" err="1" smtClean="0">
                <a:solidFill>
                  <a:prstClr val="black"/>
                </a:solidFill>
              </a:rPr>
              <a:t>are</a:t>
            </a:r>
            <a:r>
              <a:rPr lang="pl-PL" sz="2900" dirty="0" smtClean="0">
                <a:solidFill>
                  <a:prstClr val="black"/>
                </a:solidFill>
              </a:rPr>
              <a:t> </a:t>
            </a:r>
            <a:r>
              <a:rPr lang="pl-PL" sz="2900" dirty="0" err="1" smtClean="0">
                <a:solidFill>
                  <a:prstClr val="black"/>
                </a:solidFill>
              </a:rPr>
              <a:t>defined</a:t>
            </a:r>
            <a:r>
              <a:rPr lang="pl-PL" sz="2900" dirty="0" smtClean="0">
                <a:solidFill>
                  <a:prstClr val="black"/>
                </a:solidFill>
              </a:rPr>
              <a:t> </a:t>
            </a:r>
            <a:r>
              <a:rPr lang="pl-PL" sz="2900" dirty="0" err="1" smtClean="0">
                <a:solidFill>
                  <a:prstClr val="black"/>
                </a:solidFill>
              </a:rPr>
              <a:t>according</a:t>
            </a:r>
            <a:r>
              <a:rPr lang="pl-PL" sz="2900" dirty="0" smtClean="0">
                <a:solidFill>
                  <a:prstClr val="black"/>
                </a:solidFill>
              </a:rPr>
              <a:t> to </a:t>
            </a:r>
            <a:r>
              <a:rPr lang="pl-PL" sz="2900" dirty="0" err="1" smtClean="0">
                <a:solidFill>
                  <a:prstClr val="black"/>
                </a:solidFill>
              </a:rPr>
              <a:t>the</a:t>
            </a:r>
            <a:r>
              <a:rPr lang="pl-PL" sz="2900" dirty="0" smtClean="0">
                <a:solidFill>
                  <a:prstClr val="black"/>
                </a:solidFill>
              </a:rPr>
              <a:t> </a:t>
            </a:r>
            <a:r>
              <a:rPr lang="pl-PL" sz="2900" dirty="0" err="1" smtClean="0">
                <a:solidFill>
                  <a:prstClr val="black"/>
                </a:solidFill>
              </a:rPr>
              <a:t>narrower</a:t>
            </a:r>
            <a:r>
              <a:rPr lang="pl-PL" sz="2900" dirty="0" smtClean="0">
                <a:solidFill>
                  <a:prstClr val="black"/>
                </a:solidFill>
              </a:rPr>
              <a:t> </a:t>
            </a:r>
            <a:r>
              <a:rPr lang="pl-PL" sz="2900" dirty="0" err="1" smtClean="0">
                <a:solidFill>
                  <a:prstClr val="black"/>
                </a:solidFill>
              </a:rPr>
              <a:t>approach</a:t>
            </a:r>
            <a:r>
              <a:rPr lang="pl-PL" sz="2900" dirty="0" smtClean="0">
                <a:solidFill>
                  <a:prstClr val="black"/>
                </a:solidFill>
              </a:rPr>
              <a:t>, as </a:t>
            </a:r>
            <a:r>
              <a:rPr lang="pl-PL" sz="2900" dirty="0" err="1" smtClean="0">
                <a:solidFill>
                  <a:prstClr val="black"/>
                </a:solidFill>
              </a:rPr>
              <a:t>comprising</a:t>
            </a:r>
            <a:r>
              <a:rPr lang="pl-PL" sz="2900" dirty="0" smtClean="0">
                <a:solidFill>
                  <a:prstClr val="black"/>
                </a:solidFill>
              </a:rPr>
              <a:t> services </a:t>
            </a:r>
            <a:r>
              <a:rPr lang="pl-PL" sz="2900" dirty="0" err="1" smtClean="0">
                <a:solidFill>
                  <a:prstClr val="black"/>
                </a:solidFill>
              </a:rPr>
              <a:t>delivered</a:t>
            </a:r>
            <a:r>
              <a:rPr lang="pl-PL" sz="2900" dirty="0" smtClean="0">
                <a:solidFill>
                  <a:prstClr val="black"/>
                </a:solidFill>
              </a:rPr>
              <a:t> by </a:t>
            </a:r>
            <a:r>
              <a:rPr lang="pl-PL" sz="2900" dirty="0" err="1" smtClean="0">
                <a:solidFill>
                  <a:prstClr val="black"/>
                </a:solidFill>
              </a:rPr>
              <a:t>divisions</a:t>
            </a:r>
            <a:r>
              <a:rPr lang="pl-PL" sz="2900" dirty="0" smtClean="0">
                <a:solidFill>
                  <a:prstClr val="black"/>
                </a:solidFill>
              </a:rPr>
              <a:t>: </a:t>
            </a:r>
          </a:p>
          <a:p>
            <a:pPr lvl="0" algn="l">
              <a:spcBef>
                <a:spcPts val="700"/>
              </a:spcBef>
              <a:defRPr/>
            </a:pPr>
            <a:r>
              <a:rPr lang="pl-PL" sz="2800" dirty="0" smtClean="0">
                <a:solidFill>
                  <a:prstClr val="black"/>
                </a:solidFill>
              </a:rPr>
              <a:t>J62_J63 </a:t>
            </a:r>
            <a:r>
              <a:rPr lang="en-US" sz="2800" dirty="0" smtClean="0">
                <a:solidFill>
                  <a:prstClr val="black"/>
                </a:solidFill>
              </a:rPr>
              <a:t>Computer programming, consultancy and related activities; information service activities</a:t>
            </a:r>
            <a:endParaRPr lang="pl-PL" sz="2800" dirty="0" smtClean="0">
              <a:solidFill>
                <a:prstClr val="black"/>
              </a:solidFill>
            </a:endParaRPr>
          </a:p>
          <a:p>
            <a:pPr lvl="0" algn="l">
              <a:spcBef>
                <a:spcPts val="700"/>
              </a:spcBef>
              <a:defRPr/>
            </a:pPr>
            <a:r>
              <a:rPr lang="pl-PL" sz="2800" dirty="0" smtClean="0">
                <a:solidFill>
                  <a:prstClr val="black"/>
                </a:solidFill>
              </a:rPr>
              <a:t>M69_M70 </a:t>
            </a:r>
            <a:r>
              <a:rPr lang="en-US" sz="2800" dirty="0" smtClean="0">
                <a:solidFill>
                  <a:prstClr val="black"/>
                </a:solidFill>
              </a:rPr>
              <a:t>Legal and accounting activities; activities of head offices; management consultancy activities</a:t>
            </a:r>
            <a:endParaRPr lang="pl-PL" sz="2800" dirty="0" smtClean="0">
              <a:solidFill>
                <a:prstClr val="black"/>
              </a:solidFill>
            </a:endParaRPr>
          </a:p>
          <a:p>
            <a:pPr lvl="0" algn="l">
              <a:spcBef>
                <a:spcPts val="700"/>
              </a:spcBef>
              <a:defRPr/>
            </a:pPr>
            <a:r>
              <a:rPr lang="pl-PL" sz="2800" dirty="0" smtClean="0">
                <a:solidFill>
                  <a:prstClr val="black"/>
                </a:solidFill>
              </a:rPr>
              <a:t>M71 </a:t>
            </a:r>
            <a:r>
              <a:rPr lang="en-US" sz="2800" dirty="0" smtClean="0">
                <a:solidFill>
                  <a:prstClr val="black"/>
                </a:solidFill>
              </a:rPr>
              <a:t>Architectural and engineering activities; technical testing and analysis</a:t>
            </a:r>
            <a:endParaRPr lang="pl-PL" sz="2800" dirty="0" smtClean="0">
              <a:solidFill>
                <a:prstClr val="black"/>
              </a:solidFill>
            </a:endParaRPr>
          </a:p>
          <a:p>
            <a:pPr lvl="0" algn="l">
              <a:spcBef>
                <a:spcPts val="700"/>
              </a:spcBef>
              <a:defRPr/>
            </a:pPr>
            <a:r>
              <a:rPr lang="pl-PL" sz="2800" dirty="0" smtClean="0">
                <a:solidFill>
                  <a:prstClr val="black"/>
                </a:solidFill>
              </a:rPr>
              <a:t>M72 Scientific </a:t>
            </a:r>
            <a:r>
              <a:rPr lang="pl-PL" sz="2800" dirty="0" err="1" smtClean="0">
                <a:solidFill>
                  <a:prstClr val="black"/>
                </a:solidFill>
              </a:rPr>
              <a:t>research</a:t>
            </a:r>
            <a:r>
              <a:rPr lang="pl-PL" sz="2800" dirty="0" smtClean="0">
                <a:solidFill>
                  <a:prstClr val="black"/>
                </a:solidFill>
              </a:rPr>
              <a:t> and development</a:t>
            </a:r>
          </a:p>
          <a:p>
            <a:pPr lvl="0" algn="l">
              <a:spcBef>
                <a:spcPts val="700"/>
              </a:spcBef>
              <a:defRPr/>
            </a:pPr>
            <a:r>
              <a:rPr lang="pl-PL" sz="2800" dirty="0" smtClean="0">
                <a:solidFill>
                  <a:prstClr val="black"/>
                </a:solidFill>
              </a:rPr>
              <a:t>M73 </a:t>
            </a:r>
            <a:r>
              <a:rPr lang="pl-PL" sz="2800" dirty="0" err="1" smtClean="0">
                <a:solidFill>
                  <a:prstClr val="black"/>
                </a:solidFill>
              </a:rPr>
              <a:t>Advertising</a:t>
            </a:r>
            <a:r>
              <a:rPr lang="pl-PL" sz="2800" dirty="0" smtClean="0">
                <a:solidFill>
                  <a:prstClr val="black"/>
                </a:solidFill>
              </a:rPr>
              <a:t> and market </a:t>
            </a:r>
            <a:r>
              <a:rPr lang="pl-PL" sz="2800" dirty="0" err="1" smtClean="0">
                <a:solidFill>
                  <a:prstClr val="black"/>
                </a:solidFill>
              </a:rPr>
              <a:t>research</a:t>
            </a:r>
            <a:endParaRPr lang="pl-PL" sz="2800" dirty="0" smtClean="0">
              <a:solidFill>
                <a:prstClr val="black"/>
              </a:solidFill>
            </a:endParaRPr>
          </a:p>
          <a:p>
            <a:pPr marL="514350" lvl="0" indent="-514350" algn="l">
              <a:buFont typeface="Arial" pitchFamily="34" charset="0"/>
              <a:buChar char="•"/>
              <a:defRPr/>
            </a:pPr>
            <a:endParaRPr lang="pl-PL" sz="2600" dirty="0">
              <a:solidFill>
                <a:prstClr val="black"/>
              </a:solidFill>
            </a:endParaRPr>
          </a:p>
          <a:p>
            <a:endParaRPr lang="pl-PL" dirty="0" smtClean="0"/>
          </a:p>
        </p:txBody>
      </p:sp>
    </p:spTree>
    <p:extLst>
      <p:ext uri="{BB962C8B-B14F-4D97-AF65-F5344CB8AC3E}">
        <p14:creationId xmlns:p14="http://schemas.microsoft.com/office/powerpoint/2010/main" val="422038393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2061</TotalTime>
  <Words>1427</Words>
  <Application>Microsoft Office PowerPoint</Application>
  <PresentationFormat>Pokaz na ekranie (4:3)</PresentationFormat>
  <Paragraphs>126</Paragraphs>
  <Slides>20</Slides>
  <Notes>0</Notes>
  <HiddenSlides>0</HiddenSlides>
  <MMClips>0</MMClips>
  <ScaleCrop>false</ScaleCrop>
  <HeadingPairs>
    <vt:vector size="8" baseType="variant">
      <vt:variant>
        <vt:lpstr>Używane czcionki</vt:lpstr>
      </vt:variant>
      <vt:variant>
        <vt:i4>3</vt:i4>
      </vt:variant>
      <vt:variant>
        <vt:lpstr>Motyw</vt:lpstr>
      </vt:variant>
      <vt:variant>
        <vt:i4>1</vt:i4>
      </vt:variant>
      <vt:variant>
        <vt:lpstr>Osadzone serwery OLE</vt:lpstr>
      </vt:variant>
      <vt:variant>
        <vt:i4>1</vt:i4>
      </vt:variant>
      <vt:variant>
        <vt:lpstr>Tytuły slajdów</vt:lpstr>
      </vt:variant>
      <vt:variant>
        <vt:i4>20</vt:i4>
      </vt:variant>
    </vt:vector>
  </HeadingPairs>
  <TitlesOfParts>
    <vt:vector size="25" baseType="lpstr">
      <vt:lpstr>Arial</vt:lpstr>
      <vt:lpstr>Calibri</vt:lpstr>
      <vt:lpstr>Cambria Math</vt:lpstr>
      <vt:lpstr>Motyw pakietu Office</vt:lpstr>
      <vt:lpstr>Równanie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Michał Przybyliński</dc:creator>
  <cp:lastModifiedBy>Aleksandra Brzozowska</cp:lastModifiedBy>
  <cp:revision>91</cp:revision>
  <dcterms:created xsi:type="dcterms:W3CDTF">2017-05-29T14:21:02Z</dcterms:created>
  <dcterms:modified xsi:type="dcterms:W3CDTF">2018-06-08T10:07:02Z</dcterms:modified>
</cp:coreProperties>
</file>