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303" r:id="rId4"/>
    <p:sldId id="313" r:id="rId5"/>
    <p:sldId id="312" r:id="rId6"/>
    <p:sldId id="285" r:id="rId7"/>
    <p:sldId id="310" r:id="rId8"/>
    <p:sldId id="311" r:id="rId9"/>
    <p:sldId id="280" r:id="rId10"/>
    <p:sldId id="289" r:id="rId11"/>
    <p:sldId id="304" r:id="rId12"/>
    <p:sldId id="307" r:id="rId13"/>
    <p:sldId id="308" r:id="rId14"/>
    <p:sldId id="309" r:id="rId15"/>
    <p:sldId id="294" r:id="rId16"/>
    <p:sldId id="301"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2" d="100"/>
          <a:sy n="82" d="100"/>
        </p:scale>
        <p:origin x="-1614" y="-1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Kopia%20WIOD_SEA_July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zytkownik\Documents\Asia\Program%20msg\publikacje\Employment%20by%20occupation%20and%20economic%20activity.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zytkownik\Documents\Asia\Program%20msg\publikacje\Employment%20by%20occupation%20and%20economic%20activity.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zytkownik\Documents\Asia\Program%20msg\publikacje\Employment%20by%20occupation%20and%20economic%20activity.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zytkownik\Documents\Asia\Program%20msg\publikacje\Services%20value%20added%20and%20productivit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pl-PL"/>
  <c:chart>
    <c:plotArea>
      <c:layout/>
      <c:barChart>
        <c:barDir val="col"/>
        <c:grouping val="clustered"/>
        <c:ser>
          <c:idx val="0"/>
          <c:order val="0"/>
          <c:tx>
            <c:strRef>
              <c:f>Arkusz11!$F$32</c:f>
              <c:strCache>
                <c:ptCount val="1"/>
                <c:pt idx="0">
                  <c:v>1995</c:v>
                </c:pt>
              </c:strCache>
            </c:strRef>
          </c:tx>
          <c:cat>
            <c:strRef>
              <c:f>Arkusz11!$E$33:$E$59</c:f>
              <c:strCache>
                <c:ptCount val="27"/>
                <c:pt idx="0">
                  <c:v>IRL</c:v>
                </c:pt>
                <c:pt idx="1">
                  <c:v>FIN</c:v>
                </c:pt>
                <c:pt idx="2">
                  <c:v>ESP</c:v>
                </c:pt>
                <c:pt idx="3">
                  <c:v>FRA</c:v>
                </c:pt>
                <c:pt idx="4">
                  <c:v>GBR</c:v>
                </c:pt>
                <c:pt idx="5">
                  <c:v>DNK</c:v>
                </c:pt>
                <c:pt idx="6">
                  <c:v>EST</c:v>
                </c:pt>
                <c:pt idx="7">
                  <c:v>GER</c:v>
                </c:pt>
                <c:pt idx="8">
                  <c:v>LUX</c:v>
                </c:pt>
                <c:pt idx="9">
                  <c:v>NLD</c:v>
                </c:pt>
                <c:pt idx="10">
                  <c:v>LTU</c:v>
                </c:pt>
                <c:pt idx="11">
                  <c:v>LVA</c:v>
                </c:pt>
                <c:pt idx="12">
                  <c:v>CYP</c:v>
                </c:pt>
                <c:pt idx="13">
                  <c:v>SWE</c:v>
                </c:pt>
                <c:pt idx="14">
                  <c:v>AUT</c:v>
                </c:pt>
                <c:pt idx="15">
                  <c:v>POL</c:v>
                </c:pt>
                <c:pt idx="16">
                  <c:v>BEL</c:v>
                </c:pt>
                <c:pt idx="17">
                  <c:v>SVN</c:v>
                </c:pt>
                <c:pt idx="18">
                  <c:v>GRC</c:v>
                </c:pt>
                <c:pt idx="19">
                  <c:v>HUN</c:v>
                </c:pt>
                <c:pt idx="20">
                  <c:v>CZE</c:v>
                </c:pt>
                <c:pt idx="21">
                  <c:v>SVK</c:v>
                </c:pt>
                <c:pt idx="22">
                  <c:v>ITA</c:v>
                </c:pt>
                <c:pt idx="23">
                  <c:v>BGR</c:v>
                </c:pt>
                <c:pt idx="24">
                  <c:v>MLT</c:v>
                </c:pt>
                <c:pt idx="25">
                  <c:v>PRT</c:v>
                </c:pt>
                <c:pt idx="26">
                  <c:v>ROU</c:v>
                </c:pt>
              </c:strCache>
            </c:strRef>
          </c:cat>
          <c:val>
            <c:numRef>
              <c:f>Arkusz11!$F$33:$F$59</c:f>
              <c:numCache>
                <c:formatCode>General</c:formatCode>
                <c:ptCount val="27"/>
                <c:pt idx="0">
                  <c:v>15.290139999999999</c:v>
                </c:pt>
                <c:pt idx="1">
                  <c:v>23.30012</c:v>
                </c:pt>
                <c:pt idx="2">
                  <c:v>15.35469</c:v>
                </c:pt>
                <c:pt idx="3">
                  <c:v>15.16541</c:v>
                </c:pt>
                <c:pt idx="4">
                  <c:v>15.751429999999999</c:v>
                </c:pt>
                <c:pt idx="5">
                  <c:v>14.258789999999999</c:v>
                </c:pt>
                <c:pt idx="6">
                  <c:v>20.60745</c:v>
                </c:pt>
                <c:pt idx="7">
                  <c:v>17.386710000000001</c:v>
                </c:pt>
                <c:pt idx="8">
                  <c:v>14.60848</c:v>
                </c:pt>
                <c:pt idx="9">
                  <c:v>11.110720000000001</c:v>
                </c:pt>
                <c:pt idx="10">
                  <c:v>15.6258</c:v>
                </c:pt>
                <c:pt idx="11">
                  <c:v>13.191509999999999</c:v>
                </c:pt>
                <c:pt idx="12">
                  <c:v>15.87636</c:v>
                </c:pt>
                <c:pt idx="13">
                  <c:v>8.5118569999999991</c:v>
                </c:pt>
                <c:pt idx="14">
                  <c:v>7.6480949999999996</c:v>
                </c:pt>
                <c:pt idx="15">
                  <c:v>6.9811639999999997</c:v>
                </c:pt>
                <c:pt idx="16">
                  <c:v>9.9416849999999997</c:v>
                </c:pt>
                <c:pt idx="17">
                  <c:v>8.1183099999999992</c:v>
                </c:pt>
                <c:pt idx="18">
                  <c:v>9.0368010000000005</c:v>
                </c:pt>
                <c:pt idx="19">
                  <c:v>7.6432960000000003</c:v>
                </c:pt>
                <c:pt idx="20">
                  <c:v>5.889195</c:v>
                </c:pt>
                <c:pt idx="21">
                  <c:v>6.5380029999999998</c:v>
                </c:pt>
                <c:pt idx="22">
                  <c:v>3.3141799999999999</c:v>
                </c:pt>
                <c:pt idx="23">
                  <c:v>2.5097330000000002</c:v>
                </c:pt>
                <c:pt idx="24">
                  <c:v>2.5097330000000002</c:v>
                </c:pt>
                <c:pt idx="25">
                  <c:v>2.5097330000000002</c:v>
                </c:pt>
                <c:pt idx="26">
                  <c:v>2.5097330000000002</c:v>
                </c:pt>
              </c:numCache>
            </c:numRef>
          </c:val>
        </c:ser>
        <c:ser>
          <c:idx val="1"/>
          <c:order val="1"/>
          <c:tx>
            <c:strRef>
              <c:f>Arkusz11!$G$32</c:f>
              <c:strCache>
                <c:ptCount val="1"/>
                <c:pt idx="0">
                  <c:v>2007</c:v>
                </c:pt>
              </c:strCache>
            </c:strRef>
          </c:tx>
          <c:cat>
            <c:strRef>
              <c:f>Arkusz11!$E$33:$E$59</c:f>
              <c:strCache>
                <c:ptCount val="27"/>
                <c:pt idx="0">
                  <c:v>IRL</c:v>
                </c:pt>
                <c:pt idx="1">
                  <c:v>FIN</c:v>
                </c:pt>
                <c:pt idx="2">
                  <c:v>ESP</c:v>
                </c:pt>
                <c:pt idx="3">
                  <c:v>FRA</c:v>
                </c:pt>
                <c:pt idx="4">
                  <c:v>GBR</c:v>
                </c:pt>
                <c:pt idx="5">
                  <c:v>DNK</c:v>
                </c:pt>
                <c:pt idx="6">
                  <c:v>EST</c:v>
                </c:pt>
                <c:pt idx="7">
                  <c:v>GER</c:v>
                </c:pt>
                <c:pt idx="8">
                  <c:v>LUX</c:v>
                </c:pt>
                <c:pt idx="9">
                  <c:v>NLD</c:v>
                </c:pt>
                <c:pt idx="10">
                  <c:v>LTU</c:v>
                </c:pt>
                <c:pt idx="11">
                  <c:v>LVA</c:v>
                </c:pt>
                <c:pt idx="12">
                  <c:v>CYP</c:v>
                </c:pt>
                <c:pt idx="13">
                  <c:v>SWE</c:v>
                </c:pt>
                <c:pt idx="14">
                  <c:v>AUT</c:v>
                </c:pt>
                <c:pt idx="15">
                  <c:v>POL</c:v>
                </c:pt>
                <c:pt idx="16">
                  <c:v>BEL</c:v>
                </c:pt>
                <c:pt idx="17">
                  <c:v>SVN</c:v>
                </c:pt>
                <c:pt idx="18">
                  <c:v>GRC</c:v>
                </c:pt>
                <c:pt idx="19">
                  <c:v>HUN</c:v>
                </c:pt>
                <c:pt idx="20">
                  <c:v>CZE</c:v>
                </c:pt>
                <c:pt idx="21">
                  <c:v>SVK</c:v>
                </c:pt>
                <c:pt idx="22">
                  <c:v>ITA</c:v>
                </c:pt>
                <c:pt idx="23">
                  <c:v>BGR</c:v>
                </c:pt>
                <c:pt idx="24">
                  <c:v>MLT</c:v>
                </c:pt>
                <c:pt idx="25">
                  <c:v>PRT</c:v>
                </c:pt>
                <c:pt idx="26">
                  <c:v>ROU</c:v>
                </c:pt>
              </c:strCache>
            </c:strRef>
          </c:cat>
          <c:val>
            <c:numRef>
              <c:f>Arkusz11!$G$33:$G$59</c:f>
              <c:numCache>
                <c:formatCode>General</c:formatCode>
                <c:ptCount val="27"/>
                <c:pt idx="0">
                  <c:v>32.38355</c:v>
                </c:pt>
                <c:pt idx="1">
                  <c:v>29.55921</c:v>
                </c:pt>
                <c:pt idx="2">
                  <c:v>28.148579999999999</c:v>
                </c:pt>
                <c:pt idx="3">
                  <c:v>25.037739999999999</c:v>
                </c:pt>
                <c:pt idx="4">
                  <c:v>27.372769999999999</c:v>
                </c:pt>
                <c:pt idx="5">
                  <c:v>21.79439</c:v>
                </c:pt>
                <c:pt idx="6">
                  <c:v>23.27234</c:v>
                </c:pt>
                <c:pt idx="7">
                  <c:v>21.098590000000002</c:v>
                </c:pt>
                <c:pt idx="8">
                  <c:v>17.81439</c:v>
                </c:pt>
                <c:pt idx="9">
                  <c:v>20.358129999999999</c:v>
                </c:pt>
                <c:pt idx="10">
                  <c:v>19.871110000000002</c:v>
                </c:pt>
                <c:pt idx="11">
                  <c:v>15.93901</c:v>
                </c:pt>
                <c:pt idx="12">
                  <c:v>15.22259</c:v>
                </c:pt>
                <c:pt idx="13">
                  <c:v>16.355119999999999</c:v>
                </c:pt>
                <c:pt idx="14">
                  <c:v>14.86243</c:v>
                </c:pt>
                <c:pt idx="15">
                  <c:v>12.463380000000001</c:v>
                </c:pt>
                <c:pt idx="16">
                  <c:v>13.07113</c:v>
                </c:pt>
                <c:pt idx="17">
                  <c:v>11.398770000000001</c:v>
                </c:pt>
                <c:pt idx="18">
                  <c:v>14.858169999999999</c:v>
                </c:pt>
                <c:pt idx="19">
                  <c:v>9.7010439999999996</c:v>
                </c:pt>
                <c:pt idx="20">
                  <c:v>7.2863689999999997</c:v>
                </c:pt>
                <c:pt idx="21">
                  <c:v>7.7456129999999996</c:v>
                </c:pt>
                <c:pt idx="22">
                  <c:v>7.144209</c:v>
                </c:pt>
                <c:pt idx="23">
                  <c:v>4.2204240000000004</c:v>
                </c:pt>
                <c:pt idx="24">
                  <c:v>4.2204240000000004</c:v>
                </c:pt>
                <c:pt idx="25">
                  <c:v>4.2204240000000004</c:v>
                </c:pt>
                <c:pt idx="26">
                  <c:v>4.2204240000000004</c:v>
                </c:pt>
              </c:numCache>
            </c:numRef>
          </c:val>
        </c:ser>
        <c:ser>
          <c:idx val="2"/>
          <c:order val="2"/>
          <c:tx>
            <c:strRef>
              <c:f>Arkusz11!$H$32</c:f>
              <c:strCache>
                <c:ptCount val="1"/>
                <c:pt idx="0">
                  <c:v>2009</c:v>
                </c:pt>
              </c:strCache>
            </c:strRef>
          </c:tx>
          <c:cat>
            <c:strRef>
              <c:f>Arkusz11!$E$33:$E$59</c:f>
              <c:strCache>
                <c:ptCount val="27"/>
                <c:pt idx="0">
                  <c:v>IRL</c:v>
                </c:pt>
                <c:pt idx="1">
                  <c:v>FIN</c:v>
                </c:pt>
                <c:pt idx="2">
                  <c:v>ESP</c:v>
                </c:pt>
                <c:pt idx="3">
                  <c:v>FRA</c:v>
                </c:pt>
                <c:pt idx="4">
                  <c:v>GBR</c:v>
                </c:pt>
                <c:pt idx="5">
                  <c:v>DNK</c:v>
                </c:pt>
                <c:pt idx="6">
                  <c:v>EST</c:v>
                </c:pt>
                <c:pt idx="7">
                  <c:v>GER</c:v>
                </c:pt>
                <c:pt idx="8">
                  <c:v>LUX</c:v>
                </c:pt>
                <c:pt idx="9">
                  <c:v>NLD</c:v>
                </c:pt>
                <c:pt idx="10">
                  <c:v>LTU</c:v>
                </c:pt>
                <c:pt idx="11">
                  <c:v>LVA</c:v>
                </c:pt>
                <c:pt idx="12">
                  <c:v>CYP</c:v>
                </c:pt>
                <c:pt idx="13">
                  <c:v>SWE</c:v>
                </c:pt>
                <c:pt idx="14">
                  <c:v>AUT</c:v>
                </c:pt>
                <c:pt idx="15">
                  <c:v>POL</c:v>
                </c:pt>
                <c:pt idx="16">
                  <c:v>BEL</c:v>
                </c:pt>
                <c:pt idx="17">
                  <c:v>SVN</c:v>
                </c:pt>
                <c:pt idx="18">
                  <c:v>GRC</c:v>
                </c:pt>
                <c:pt idx="19">
                  <c:v>HUN</c:v>
                </c:pt>
                <c:pt idx="20">
                  <c:v>CZE</c:v>
                </c:pt>
                <c:pt idx="21">
                  <c:v>SVK</c:v>
                </c:pt>
                <c:pt idx="22">
                  <c:v>ITA</c:v>
                </c:pt>
                <c:pt idx="23">
                  <c:v>BGR</c:v>
                </c:pt>
                <c:pt idx="24">
                  <c:v>MLT</c:v>
                </c:pt>
                <c:pt idx="25">
                  <c:v>PRT</c:v>
                </c:pt>
                <c:pt idx="26">
                  <c:v>ROU</c:v>
                </c:pt>
              </c:strCache>
            </c:strRef>
          </c:cat>
          <c:val>
            <c:numRef>
              <c:f>Arkusz11!$H$33:$H$59</c:f>
              <c:numCache>
                <c:formatCode>0.0</c:formatCode>
                <c:ptCount val="27"/>
                <c:pt idx="0">
                  <c:v>37.987160000000003</c:v>
                </c:pt>
                <c:pt idx="1">
                  <c:v>32.023609999999998</c:v>
                </c:pt>
                <c:pt idx="2">
                  <c:v>30.771719999999998</c:v>
                </c:pt>
                <c:pt idx="3">
                  <c:v>27.3276</c:v>
                </c:pt>
                <c:pt idx="4">
                  <c:v>26.490379999999998</c:v>
                </c:pt>
                <c:pt idx="5">
                  <c:v>25.330660000000002</c:v>
                </c:pt>
                <c:pt idx="6">
                  <c:v>24.850639999999999</c:v>
                </c:pt>
                <c:pt idx="7">
                  <c:v>23.54542</c:v>
                </c:pt>
                <c:pt idx="8">
                  <c:v>22.95729</c:v>
                </c:pt>
                <c:pt idx="9">
                  <c:v>22.388960000000001</c:v>
                </c:pt>
                <c:pt idx="10">
                  <c:v>22.136279999999999</c:v>
                </c:pt>
                <c:pt idx="11">
                  <c:v>17.75892</c:v>
                </c:pt>
                <c:pt idx="12">
                  <c:v>16.97852</c:v>
                </c:pt>
                <c:pt idx="13">
                  <c:v>16.930980000000002</c:v>
                </c:pt>
                <c:pt idx="14">
                  <c:v>15.355230000000001</c:v>
                </c:pt>
                <c:pt idx="15">
                  <c:v>15.003439999999999</c:v>
                </c:pt>
                <c:pt idx="16">
                  <c:v>14.6028</c:v>
                </c:pt>
                <c:pt idx="17">
                  <c:v>14.557689999999999</c:v>
                </c:pt>
                <c:pt idx="18">
                  <c:v>14.158720000000001</c:v>
                </c:pt>
                <c:pt idx="19">
                  <c:v>11.969530000000001</c:v>
                </c:pt>
                <c:pt idx="20">
                  <c:v>8.467943</c:v>
                </c:pt>
                <c:pt idx="21">
                  <c:v>8.3309730000000002</c:v>
                </c:pt>
                <c:pt idx="22">
                  <c:v>7.9701899999999997</c:v>
                </c:pt>
                <c:pt idx="23">
                  <c:v>5.7917389999999997</c:v>
                </c:pt>
                <c:pt idx="24">
                  <c:v>5.7917389999999997</c:v>
                </c:pt>
                <c:pt idx="25">
                  <c:v>5.7917389999999997</c:v>
                </c:pt>
                <c:pt idx="26">
                  <c:v>5.7917389999999997</c:v>
                </c:pt>
              </c:numCache>
            </c:numRef>
          </c:val>
        </c:ser>
        <c:axId val="47971328"/>
        <c:axId val="48252032"/>
      </c:barChart>
      <c:catAx>
        <c:axId val="47971328"/>
        <c:scaling>
          <c:orientation val="minMax"/>
        </c:scaling>
        <c:axPos val="b"/>
        <c:tickLblPos val="nextTo"/>
        <c:txPr>
          <a:bodyPr/>
          <a:lstStyle/>
          <a:p>
            <a:pPr>
              <a:defRPr sz="1400"/>
            </a:pPr>
            <a:endParaRPr lang="pl-PL"/>
          </a:p>
        </c:txPr>
        <c:crossAx val="48252032"/>
        <c:crosses val="autoZero"/>
        <c:auto val="1"/>
        <c:lblAlgn val="ctr"/>
        <c:lblOffset val="100"/>
      </c:catAx>
      <c:valAx>
        <c:axId val="48252032"/>
        <c:scaling>
          <c:orientation val="minMax"/>
        </c:scaling>
        <c:axPos val="l"/>
        <c:majorGridlines/>
        <c:numFmt formatCode="General" sourceLinked="1"/>
        <c:tickLblPos val="nextTo"/>
        <c:crossAx val="47971328"/>
        <c:crosses val="autoZero"/>
        <c:crossBetween val="between"/>
      </c:valAx>
    </c:plotArea>
    <c:legend>
      <c:legendPos val="r"/>
      <c:layout/>
      <c:txPr>
        <a:bodyPr/>
        <a:lstStyle/>
        <a:p>
          <a:pPr>
            <a:defRPr sz="1400"/>
          </a:pPr>
          <a:endParaRPr lang="pl-PL"/>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chart>
    <c:plotArea>
      <c:layout/>
      <c:barChart>
        <c:barDir val="col"/>
        <c:grouping val="clustered"/>
        <c:ser>
          <c:idx val="0"/>
          <c:order val="0"/>
          <c:tx>
            <c:strRef>
              <c:f>Arkusz1!$M$95</c:f>
              <c:strCache>
                <c:ptCount val="1"/>
                <c:pt idx="0">
                  <c:v>2008</c:v>
                </c:pt>
              </c:strCache>
            </c:strRef>
          </c:tx>
          <c:cat>
            <c:strRef>
              <c:f>Arkusz1!$L$96:$L$122</c:f>
              <c:strCache>
                <c:ptCount val="27"/>
                <c:pt idx="0">
                  <c:v>FIN</c:v>
                </c:pt>
                <c:pt idx="1">
                  <c:v>GBR</c:v>
                </c:pt>
                <c:pt idx="2">
                  <c:v>NLD</c:v>
                </c:pt>
                <c:pt idx="3">
                  <c:v>IRL</c:v>
                </c:pt>
                <c:pt idx="4">
                  <c:v>DNK</c:v>
                </c:pt>
                <c:pt idx="5">
                  <c:v>SWE</c:v>
                </c:pt>
                <c:pt idx="6">
                  <c:v>GER</c:v>
                </c:pt>
                <c:pt idx="7">
                  <c:v>FRA</c:v>
                </c:pt>
                <c:pt idx="8">
                  <c:v>SVN</c:v>
                </c:pt>
                <c:pt idx="9">
                  <c:v>BEL</c:v>
                </c:pt>
                <c:pt idx="10">
                  <c:v>LVA</c:v>
                </c:pt>
                <c:pt idx="11">
                  <c:v>ROU</c:v>
                </c:pt>
                <c:pt idx="12">
                  <c:v>AUT</c:v>
                </c:pt>
                <c:pt idx="13">
                  <c:v>GRC</c:v>
                </c:pt>
                <c:pt idx="14">
                  <c:v>LTU</c:v>
                </c:pt>
                <c:pt idx="15">
                  <c:v>ESP</c:v>
                </c:pt>
                <c:pt idx="16">
                  <c:v>EST</c:v>
                </c:pt>
                <c:pt idx="17">
                  <c:v>HUN</c:v>
                </c:pt>
                <c:pt idx="18">
                  <c:v>POL</c:v>
                </c:pt>
                <c:pt idx="19">
                  <c:v>CYP</c:v>
                </c:pt>
                <c:pt idx="20">
                  <c:v>PRT</c:v>
                </c:pt>
                <c:pt idx="21">
                  <c:v>HRV</c:v>
                </c:pt>
                <c:pt idx="22">
                  <c:v>BGR</c:v>
                </c:pt>
                <c:pt idx="23">
                  <c:v>ITA</c:v>
                </c:pt>
                <c:pt idx="24">
                  <c:v>MLT</c:v>
                </c:pt>
                <c:pt idx="25">
                  <c:v>CZE</c:v>
                </c:pt>
                <c:pt idx="26">
                  <c:v>SVK</c:v>
                </c:pt>
              </c:strCache>
            </c:strRef>
          </c:cat>
          <c:val>
            <c:numRef>
              <c:f>Arkusz1!$M$96:$M$122</c:f>
              <c:numCache>
                <c:formatCode>General</c:formatCode>
                <c:ptCount val="27"/>
                <c:pt idx="0">
                  <c:v>12.5</c:v>
                </c:pt>
                <c:pt idx="1">
                  <c:v>10.5</c:v>
                </c:pt>
                <c:pt idx="2">
                  <c:v>9.6</c:v>
                </c:pt>
                <c:pt idx="3">
                  <c:v>11</c:v>
                </c:pt>
                <c:pt idx="4">
                  <c:v>8.3000000000000007</c:v>
                </c:pt>
                <c:pt idx="5">
                  <c:v>8.7000000000000011</c:v>
                </c:pt>
                <c:pt idx="6">
                  <c:v>9.4</c:v>
                </c:pt>
                <c:pt idx="7">
                  <c:v>10.6</c:v>
                </c:pt>
                <c:pt idx="8">
                  <c:v>6.7</c:v>
                </c:pt>
                <c:pt idx="9">
                  <c:v>7.9</c:v>
                </c:pt>
                <c:pt idx="10">
                  <c:v>5.6</c:v>
                </c:pt>
                <c:pt idx="11">
                  <c:v>7.7</c:v>
                </c:pt>
                <c:pt idx="12">
                  <c:v>3.7</c:v>
                </c:pt>
                <c:pt idx="13">
                  <c:v>5.0999999999999996</c:v>
                </c:pt>
                <c:pt idx="14">
                  <c:v>7.3</c:v>
                </c:pt>
                <c:pt idx="15">
                  <c:v>4.7</c:v>
                </c:pt>
                <c:pt idx="16">
                  <c:v>6.7</c:v>
                </c:pt>
                <c:pt idx="17">
                  <c:v>5.6</c:v>
                </c:pt>
                <c:pt idx="18">
                  <c:v>5.5</c:v>
                </c:pt>
                <c:pt idx="19">
                  <c:v>2.5</c:v>
                </c:pt>
                <c:pt idx="20">
                  <c:v>2.6</c:v>
                </c:pt>
                <c:pt idx="21">
                  <c:v>5.0999999999999996</c:v>
                </c:pt>
                <c:pt idx="22">
                  <c:v>4.8</c:v>
                </c:pt>
                <c:pt idx="23">
                  <c:v>3.5</c:v>
                </c:pt>
                <c:pt idx="24">
                  <c:v>5.0999999999999996</c:v>
                </c:pt>
                <c:pt idx="25">
                  <c:v>3.4</c:v>
                </c:pt>
                <c:pt idx="26">
                  <c:v>3.1</c:v>
                </c:pt>
              </c:numCache>
            </c:numRef>
          </c:val>
        </c:ser>
        <c:ser>
          <c:idx val="1"/>
          <c:order val="1"/>
          <c:tx>
            <c:strRef>
              <c:f>Arkusz1!$N$95</c:f>
              <c:strCache>
                <c:ptCount val="1"/>
                <c:pt idx="0">
                  <c:v>2016</c:v>
                </c:pt>
              </c:strCache>
            </c:strRef>
          </c:tx>
          <c:cat>
            <c:strRef>
              <c:f>Arkusz1!$L$96:$L$122</c:f>
              <c:strCache>
                <c:ptCount val="27"/>
                <c:pt idx="0">
                  <c:v>FIN</c:v>
                </c:pt>
                <c:pt idx="1">
                  <c:v>GBR</c:v>
                </c:pt>
                <c:pt idx="2">
                  <c:v>NLD</c:v>
                </c:pt>
                <c:pt idx="3">
                  <c:v>IRL</c:v>
                </c:pt>
                <c:pt idx="4">
                  <c:v>DNK</c:v>
                </c:pt>
                <c:pt idx="5">
                  <c:v>SWE</c:v>
                </c:pt>
                <c:pt idx="6">
                  <c:v>GER</c:v>
                </c:pt>
                <c:pt idx="7">
                  <c:v>FRA</c:v>
                </c:pt>
                <c:pt idx="8">
                  <c:v>SVN</c:v>
                </c:pt>
                <c:pt idx="9">
                  <c:v>BEL</c:v>
                </c:pt>
                <c:pt idx="10">
                  <c:v>LVA</c:v>
                </c:pt>
                <c:pt idx="11">
                  <c:v>ROU</c:v>
                </c:pt>
                <c:pt idx="12">
                  <c:v>AUT</c:v>
                </c:pt>
                <c:pt idx="13">
                  <c:v>GRC</c:v>
                </c:pt>
                <c:pt idx="14">
                  <c:v>LTU</c:v>
                </c:pt>
                <c:pt idx="15">
                  <c:v>ESP</c:v>
                </c:pt>
                <c:pt idx="16">
                  <c:v>EST</c:v>
                </c:pt>
                <c:pt idx="17">
                  <c:v>HUN</c:v>
                </c:pt>
                <c:pt idx="18">
                  <c:v>POL</c:v>
                </c:pt>
                <c:pt idx="19">
                  <c:v>CYP</c:v>
                </c:pt>
                <c:pt idx="20">
                  <c:v>PRT</c:v>
                </c:pt>
                <c:pt idx="21">
                  <c:v>HRV</c:v>
                </c:pt>
                <c:pt idx="22">
                  <c:v>BGR</c:v>
                </c:pt>
                <c:pt idx="23">
                  <c:v>ITA</c:v>
                </c:pt>
                <c:pt idx="24">
                  <c:v>MLT</c:v>
                </c:pt>
                <c:pt idx="25">
                  <c:v>CZE</c:v>
                </c:pt>
                <c:pt idx="26">
                  <c:v>SVK</c:v>
                </c:pt>
              </c:strCache>
            </c:strRef>
          </c:cat>
          <c:val>
            <c:numRef>
              <c:f>Arkusz1!$N$96:$N$122</c:f>
              <c:numCache>
                <c:formatCode>General</c:formatCode>
                <c:ptCount val="27"/>
                <c:pt idx="0">
                  <c:v>22.5</c:v>
                </c:pt>
                <c:pt idx="1">
                  <c:v>18.399999999999999</c:v>
                </c:pt>
                <c:pt idx="2">
                  <c:v>15.1</c:v>
                </c:pt>
                <c:pt idx="3">
                  <c:v>14.7</c:v>
                </c:pt>
                <c:pt idx="4">
                  <c:v>13.1</c:v>
                </c:pt>
                <c:pt idx="5">
                  <c:v>12.9</c:v>
                </c:pt>
                <c:pt idx="6">
                  <c:v>12.2</c:v>
                </c:pt>
                <c:pt idx="7">
                  <c:v>11.3</c:v>
                </c:pt>
                <c:pt idx="8">
                  <c:v>11</c:v>
                </c:pt>
                <c:pt idx="9">
                  <c:v>10.4</c:v>
                </c:pt>
                <c:pt idx="10">
                  <c:v>9.1</c:v>
                </c:pt>
                <c:pt idx="11">
                  <c:v>9</c:v>
                </c:pt>
                <c:pt idx="12">
                  <c:v>8.7000000000000011</c:v>
                </c:pt>
                <c:pt idx="13">
                  <c:v>8.7000000000000011</c:v>
                </c:pt>
                <c:pt idx="14">
                  <c:v>8.5</c:v>
                </c:pt>
                <c:pt idx="15">
                  <c:v>8</c:v>
                </c:pt>
                <c:pt idx="16">
                  <c:v>7.9</c:v>
                </c:pt>
                <c:pt idx="17">
                  <c:v>7.9</c:v>
                </c:pt>
                <c:pt idx="18">
                  <c:v>7.6</c:v>
                </c:pt>
                <c:pt idx="19">
                  <c:v>6.2</c:v>
                </c:pt>
                <c:pt idx="20">
                  <c:v>5.8</c:v>
                </c:pt>
                <c:pt idx="21">
                  <c:v>5.7</c:v>
                </c:pt>
                <c:pt idx="22">
                  <c:v>5.4</c:v>
                </c:pt>
                <c:pt idx="23">
                  <c:v>5.2</c:v>
                </c:pt>
                <c:pt idx="24">
                  <c:v>5</c:v>
                </c:pt>
                <c:pt idx="25">
                  <c:v>4.5999999999999996</c:v>
                </c:pt>
                <c:pt idx="26">
                  <c:v>2.6</c:v>
                </c:pt>
              </c:numCache>
            </c:numRef>
          </c:val>
        </c:ser>
        <c:axId val="47843968"/>
        <c:axId val="47858048"/>
      </c:barChart>
      <c:catAx>
        <c:axId val="47843968"/>
        <c:scaling>
          <c:orientation val="minMax"/>
        </c:scaling>
        <c:axPos val="b"/>
        <c:tickLblPos val="nextTo"/>
        <c:txPr>
          <a:bodyPr/>
          <a:lstStyle/>
          <a:p>
            <a:pPr>
              <a:defRPr sz="1400"/>
            </a:pPr>
            <a:endParaRPr lang="pl-PL"/>
          </a:p>
        </c:txPr>
        <c:crossAx val="47858048"/>
        <c:crosses val="autoZero"/>
        <c:auto val="1"/>
        <c:lblAlgn val="ctr"/>
        <c:lblOffset val="100"/>
      </c:catAx>
      <c:valAx>
        <c:axId val="47858048"/>
        <c:scaling>
          <c:orientation val="minMax"/>
        </c:scaling>
        <c:axPos val="l"/>
        <c:majorGridlines/>
        <c:numFmt formatCode="General" sourceLinked="1"/>
        <c:tickLblPos val="nextTo"/>
        <c:txPr>
          <a:bodyPr/>
          <a:lstStyle/>
          <a:p>
            <a:pPr>
              <a:defRPr sz="1400"/>
            </a:pPr>
            <a:endParaRPr lang="pl-PL"/>
          </a:p>
        </c:txPr>
        <c:crossAx val="47843968"/>
        <c:crosses val="autoZero"/>
        <c:crossBetween val="between"/>
      </c:valAx>
    </c:plotArea>
    <c:legend>
      <c:legendPos val="r"/>
      <c:layout/>
      <c:txPr>
        <a:bodyPr/>
        <a:lstStyle/>
        <a:p>
          <a:pPr>
            <a:defRPr sz="1400"/>
          </a:pPr>
          <a:endParaRPr lang="pl-PL"/>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chart>
    <c:plotArea>
      <c:layout/>
      <c:barChart>
        <c:barDir val="col"/>
        <c:grouping val="clustered"/>
        <c:ser>
          <c:idx val="0"/>
          <c:order val="0"/>
          <c:tx>
            <c:strRef>
              <c:f>Arkusz1!$F$64</c:f>
              <c:strCache>
                <c:ptCount val="1"/>
                <c:pt idx="0">
                  <c:v>2000</c:v>
                </c:pt>
              </c:strCache>
            </c:strRef>
          </c:tx>
          <c:cat>
            <c:strRef>
              <c:f>Arkusz1!$E$65:$E$92</c:f>
              <c:strCache>
                <c:ptCount val="28"/>
                <c:pt idx="0">
                  <c:v>IRL</c:v>
                </c:pt>
                <c:pt idx="1">
                  <c:v>FIN</c:v>
                </c:pt>
                <c:pt idx="2">
                  <c:v>SWE</c:v>
                </c:pt>
                <c:pt idx="3">
                  <c:v>GER</c:v>
                </c:pt>
                <c:pt idx="4">
                  <c:v>FRA</c:v>
                </c:pt>
                <c:pt idx="5">
                  <c:v>ITA</c:v>
                </c:pt>
                <c:pt idx="6">
                  <c:v>BEL</c:v>
                </c:pt>
                <c:pt idx="7">
                  <c:v>HRV</c:v>
                </c:pt>
                <c:pt idx="8">
                  <c:v>MLT</c:v>
                </c:pt>
                <c:pt idx="9">
                  <c:v>GBR</c:v>
                </c:pt>
                <c:pt idx="10">
                  <c:v>AUT</c:v>
                </c:pt>
                <c:pt idx="11">
                  <c:v>GRC</c:v>
                </c:pt>
                <c:pt idx="12">
                  <c:v>ROU</c:v>
                </c:pt>
                <c:pt idx="13">
                  <c:v>SVN</c:v>
                </c:pt>
                <c:pt idx="14">
                  <c:v>NLD</c:v>
                </c:pt>
                <c:pt idx="15">
                  <c:v>DNK</c:v>
                </c:pt>
                <c:pt idx="16">
                  <c:v>EST</c:v>
                </c:pt>
                <c:pt idx="17">
                  <c:v>POL</c:v>
                </c:pt>
                <c:pt idx="18">
                  <c:v>CZE</c:v>
                </c:pt>
                <c:pt idx="19">
                  <c:v>ESP</c:v>
                </c:pt>
                <c:pt idx="20">
                  <c:v>HUN</c:v>
                </c:pt>
                <c:pt idx="21">
                  <c:v>PRT</c:v>
                </c:pt>
                <c:pt idx="22">
                  <c:v>SVK</c:v>
                </c:pt>
                <c:pt idx="23">
                  <c:v>LVA</c:v>
                </c:pt>
                <c:pt idx="24">
                  <c:v>BGR</c:v>
                </c:pt>
                <c:pt idx="25">
                  <c:v>LUX</c:v>
                </c:pt>
                <c:pt idx="26">
                  <c:v>LTU</c:v>
                </c:pt>
                <c:pt idx="27">
                  <c:v>CYP</c:v>
                </c:pt>
              </c:strCache>
            </c:strRef>
          </c:cat>
          <c:val>
            <c:numRef>
              <c:f>Arkusz1!$F$65:$F$92</c:f>
              <c:numCache>
                <c:formatCode>General</c:formatCode>
                <c:ptCount val="28"/>
                <c:pt idx="0">
                  <c:v>8.2399999999999984</c:v>
                </c:pt>
                <c:pt idx="1">
                  <c:v>14.82</c:v>
                </c:pt>
                <c:pt idx="2">
                  <c:v>12.81</c:v>
                </c:pt>
                <c:pt idx="3">
                  <c:v>7.88</c:v>
                </c:pt>
                <c:pt idx="4">
                  <c:v>9.82</c:v>
                </c:pt>
                <c:pt idx="5">
                  <c:v>7.57</c:v>
                </c:pt>
                <c:pt idx="6">
                  <c:v>4.5999999999999996</c:v>
                </c:pt>
                <c:pt idx="7">
                  <c:v>3.8</c:v>
                </c:pt>
                <c:pt idx="8">
                  <c:v>7.49</c:v>
                </c:pt>
                <c:pt idx="9">
                  <c:v>4.76</c:v>
                </c:pt>
                <c:pt idx="10">
                  <c:v>5.72</c:v>
                </c:pt>
                <c:pt idx="11">
                  <c:v>6.03</c:v>
                </c:pt>
                <c:pt idx="12">
                  <c:v>2.34</c:v>
                </c:pt>
                <c:pt idx="13">
                  <c:v>3.59</c:v>
                </c:pt>
                <c:pt idx="14">
                  <c:v>10.59</c:v>
                </c:pt>
                <c:pt idx="15">
                  <c:v>4.2300000000000004</c:v>
                </c:pt>
                <c:pt idx="16">
                  <c:v>4.18</c:v>
                </c:pt>
                <c:pt idx="17">
                  <c:v>3.8899999999999997</c:v>
                </c:pt>
                <c:pt idx="18">
                  <c:v>1.51</c:v>
                </c:pt>
                <c:pt idx="19">
                  <c:v>3.56</c:v>
                </c:pt>
                <c:pt idx="20">
                  <c:v>2.79</c:v>
                </c:pt>
                <c:pt idx="21">
                  <c:v>2.65</c:v>
                </c:pt>
                <c:pt idx="22">
                  <c:v>2.4899999999999998</c:v>
                </c:pt>
                <c:pt idx="23">
                  <c:v>2.5</c:v>
                </c:pt>
                <c:pt idx="24">
                  <c:v>1.42</c:v>
                </c:pt>
                <c:pt idx="25">
                  <c:v>3.2800000000000002</c:v>
                </c:pt>
                <c:pt idx="26">
                  <c:v>1.9700000000000006</c:v>
                </c:pt>
                <c:pt idx="27">
                  <c:v>1.33</c:v>
                </c:pt>
              </c:numCache>
            </c:numRef>
          </c:val>
        </c:ser>
        <c:ser>
          <c:idx val="1"/>
          <c:order val="1"/>
          <c:tx>
            <c:strRef>
              <c:f>Arkusz1!$G$64</c:f>
              <c:strCache>
                <c:ptCount val="1"/>
                <c:pt idx="0">
                  <c:v>2014</c:v>
                </c:pt>
              </c:strCache>
            </c:strRef>
          </c:tx>
          <c:cat>
            <c:strRef>
              <c:f>Arkusz1!$E$65:$E$92</c:f>
              <c:strCache>
                <c:ptCount val="28"/>
                <c:pt idx="0">
                  <c:v>IRL</c:v>
                </c:pt>
                <c:pt idx="1">
                  <c:v>FIN</c:v>
                </c:pt>
                <c:pt idx="2">
                  <c:v>SWE</c:v>
                </c:pt>
                <c:pt idx="3">
                  <c:v>GER</c:v>
                </c:pt>
                <c:pt idx="4">
                  <c:v>FRA</c:v>
                </c:pt>
                <c:pt idx="5">
                  <c:v>ITA</c:v>
                </c:pt>
                <c:pt idx="6">
                  <c:v>BEL</c:v>
                </c:pt>
                <c:pt idx="7">
                  <c:v>HRV</c:v>
                </c:pt>
                <c:pt idx="8">
                  <c:v>MLT</c:v>
                </c:pt>
                <c:pt idx="9">
                  <c:v>GBR</c:v>
                </c:pt>
                <c:pt idx="10">
                  <c:v>AUT</c:v>
                </c:pt>
                <c:pt idx="11">
                  <c:v>GRC</c:v>
                </c:pt>
                <c:pt idx="12">
                  <c:v>ROU</c:v>
                </c:pt>
                <c:pt idx="13">
                  <c:v>SVN</c:v>
                </c:pt>
                <c:pt idx="14">
                  <c:v>NLD</c:v>
                </c:pt>
                <c:pt idx="15">
                  <c:v>DNK</c:v>
                </c:pt>
                <c:pt idx="16">
                  <c:v>EST</c:v>
                </c:pt>
                <c:pt idx="17">
                  <c:v>POL</c:v>
                </c:pt>
                <c:pt idx="18">
                  <c:v>CZE</c:v>
                </c:pt>
                <c:pt idx="19">
                  <c:v>ESP</c:v>
                </c:pt>
                <c:pt idx="20">
                  <c:v>HUN</c:v>
                </c:pt>
                <c:pt idx="21">
                  <c:v>PRT</c:v>
                </c:pt>
                <c:pt idx="22">
                  <c:v>SVK</c:v>
                </c:pt>
                <c:pt idx="23">
                  <c:v>LVA</c:v>
                </c:pt>
                <c:pt idx="24">
                  <c:v>BGR</c:v>
                </c:pt>
                <c:pt idx="25">
                  <c:v>LUX</c:v>
                </c:pt>
                <c:pt idx="26">
                  <c:v>LTU</c:v>
                </c:pt>
                <c:pt idx="27">
                  <c:v>CYP</c:v>
                </c:pt>
              </c:strCache>
            </c:strRef>
          </c:cat>
          <c:val>
            <c:numRef>
              <c:f>Arkusz1!$G$65:$G$92</c:f>
              <c:numCache>
                <c:formatCode>General</c:formatCode>
                <c:ptCount val="28"/>
                <c:pt idx="0">
                  <c:v>14.04</c:v>
                </c:pt>
                <c:pt idx="1">
                  <c:v>9.84</c:v>
                </c:pt>
                <c:pt idx="2">
                  <c:v>7.8599999999999985</c:v>
                </c:pt>
                <c:pt idx="3">
                  <c:v>6.45</c:v>
                </c:pt>
                <c:pt idx="4">
                  <c:v>6.38</c:v>
                </c:pt>
                <c:pt idx="5">
                  <c:v>6.31</c:v>
                </c:pt>
                <c:pt idx="6">
                  <c:v>5.83</c:v>
                </c:pt>
                <c:pt idx="7">
                  <c:v>5.4700000000000024</c:v>
                </c:pt>
                <c:pt idx="8">
                  <c:v>5.26</c:v>
                </c:pt>
                <c:pt idx="9">
                  <c:v>4.96</c:v>
                </c:pt>
                <c:pt idx="10">
                  <c:v>4.8099999999999996</c:v>
                </c:pt>
                <c:pt idx="11">
                  <c:v>4.78</c:v>
                </c:pt>
                <c:pt idx="12">
                  <c:v>4.72</c:v>
                </c:pt>
                <c:pt idx="13">
                  <c:v>4.3899999999999997</c:v>
                </c:pt>
                <c:pt idx="14">
                  <c:v>3.96</c:v>
                </c:pt>
                <c:pt idx="15">
                  <c:v>3.88</c:v>
                </c:pt>
                <c:pt idx="16">
                  <c:v>3.56</c:v>
                </c:pt>
                <c:pt idx="17">
                  <c:v>3.44</c:v>
                </c:pt>
                <c:pt idx="18">
                  <c:v>2.9699999999999998</c:v>
                </c:pt>
                <c:pt idx="19">
                  <c:v>2.94</c:v>
                </c:pt>
                <c:pt idx="20">
                  <c:v>2.84</c:v>
                </c:pt>
                <c:pt idx="21">
                  <c:v>2.77</c:v>
                </c:pt>
                <c:pt idx="22">
                  <c:v>2.73</c:v>
                </c:pt>
                <c:pt idx="23">
                  <c:v>2.67</c:v>
                </c:pt>
                <c:pt idx="24">
                  <c:v>1.9600000000000006</c:v>
                </c:pt>
                <c:pt idx="25">
                  <c:v>1.9300000000000006</c:v>
                </c:pt>
                <c:pt idx="26">
                  <c:v>1.9100000000000001</c:v>
                </c:pt>
                <c:pt idx="27">
                  <c:v>1.49</c:v>
                </c:pt>
              </c:numCache>
            </c:numRef>
          </c:val>
        </c:ser>
        <c:axId val="151104512"/>
        <c:axId val="151571456"/>
      </c:barChart>
      <c:catAx>
        <c:axId val="151104512"/>
        <c:scaling>
          <c:orientation val="minMax"/>
        </c:scaling>
        <c:axPos val="b"/>
        <c:tickLblPos val="nextTo"/>
        <c:txPr>
          <a:bodyPr/>
          <a:lstStyle/>
          <a:p>
            <a:pPr>
              <a:defRPr sz="1400"/>
            </a:pPr>
            <a:endParaRPr lang="pl-PL"/>
          </a:p>
        </c:txPr>
        <c:crossAx val="151571456"/>
        <c:crosses val="autoZero"/>
        <c:auto val="1"/>
        <c:lblAlgn val="ctr"/>
        <c:lblOffset val="100"/>
      </c:catAx>
      <c:valAx>
        <c:axId val="151571456"/>
        <c:scaling>
          <c:orientation val="minMax"/>
        </c:scaling>
        <c:axPos val="l"/>
        <c:majorGridlines/>
        <c:numFmt formatCode="General" sourceLinked="1"/>
        <c:tickLblPos val="nextTo"/>
        <c:txPr>
          <a:bodyPr/>
          <a:lstStyle/>
          <a:p>
            <a:pPr>
              <a:defRPr sz="1400"/>
            </a:pPr>
            <a:endParaRPr lang="pl-PL"/>
          </a:p>
        </c:txPr>
        <c:crossAx val="151104512"/>
        <c:crosses val="autoZero"/>
        <c:crossBetween val="between"/>
      </c:valAx>
    </c:plotArea>
    <c:legend>
      <c:legendPos val="r"/>
      <c:layout/>
      <c:txPr>
        <a:bodyPr/>
        <a:lstStyle/>
        <a:p>
          <a:pPr>
            <a:defRPr sz="1400"/>
          </a:pPr>
          <a:endParaRPr lang="pl-PL"/>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chart>
    <c:plotArea>
      <c:layout>
        <c:manualLayout>
          <c:layoutTarget val="inner"/>
          <c:xMode val="edge"/>
          <c:yMode val="edge"/>
          <c:x val="6.0102301790281372E-2"/>
          <c:y val="4.8611111111111112E-2"/>
          <c:w val="0.83120204603580561"/>
          <c:h val="0.8958333333333337"/>
        </c:manualLayout>
      </c:layout>
      <c:barChart>
        <c:barDir val="col"/>
        <c:grouping val="clustered"/>
        <c:ser>
          <c:idx val="0"/>
          <c:order val="0"/>
          <c:tx>
            <c:strRef>
              <c:f>Arkusz1!$P$3</c:f>
              <c:strCache>
                <c:ptCount val="1"/>
                <c:pt idx="0">
                  <c:v>KIBS</c:v>
                </c:pt>
              </c:strCache>
            </c:strRef>
          </c:tx>
          <c:cat>
            <c:strRef>
              <c:f>Arkusz1!$O$4:$O$31</c:f>
              <c:strCache>
                <c:ptCount val="28"/>
                <c:pt idx="0">
                  <c:v>AUT</c:v>
                </c:pt>
                <c:pt idx="1">
                  <c:v>BEL</c:v>
                </c:pt>
                <c:pt idx="2">
                  <c:v>DNK</c:v>
                </c:pt>
                <c:pt idx="3">
                  <c:v>FIN</c:v>
                </c:pt>
                <c:pt idx="4">
                  <c:v>FRA</c:v>
                </c:pt>
                <c:pt idx="5">
                  <c:v>GER</c:v>
                </c:pt>
                <c:pt idx="6">
                  <c:v>GBR</c:v>
                </c:pt>
                <c:pt idx="7">
                  <c:v>GRC</c:v>
                </c:pt>
                <c:pt idx="8">
                  <c:v>IRL</c:v>
                </c:pt>
                <c:pt idx="9">
                  <c:v>ITA</c:v>
                </c:pt>
                <c:pt idx="10">
                  <c:v>LUX</c:v>
                </c:pt>
                <c:pt idx="11">
                  <c:v>NLD</c:v>
                </c:pt>
                <c:pt idx="12">
                  <c:v>PRT</c:v>
                </c:pt>
                <c:pt idx="13">
                  <c:v>ESP</c:v>
                </c:pt>
                <c:pt idx="14">
                  <c:v>SWE</c:v>
                </c:pt>
                <c:pt idx="15">
                  <c:v>BGR</c:v>
                </c:pt>
                <c:pt idx="16">
                  <c:v>CYP</c:v>
                </c:pt>
                <c:pt idx="17">
                  <c:v>CZE</c:v>
                </c:pt>
                <c:pt idx="18">
                  <c:v>EST</c:v>
                </c:pt>
                <c:pt idx="19">
                  <c:v>HRV</c:v>
                </c:pt>
                <c:pt idx="20">
                  <c:v>HUN</c:v>
                </c:pt>
                <c:pt idx="21">
                  <c:v>LTU</c:v>
                </c:pt>
                <c:pt idx="22">
                  <c:v>LVA</c:v>
                </c:pt>
                <c:pt idx="23">
                  <c:v>MLT</c:v>
                </c:pt>
                <c:pt idx="24">
                  <c:v>POL</c:v>
                </c:pt>
                <c:pt idx="25">
                  <c:v>ROU</c:v>
                </c:pt>
                <c:pt idx="26">
                  <c:v>SVK</c:v>
                </c:pt>
                <c:pt idx="27">
                  <c:v>SVN</c:v>
                </c:pt>
              </c:strCache>
            </c:strRef>
          </c:cat>
          <c:val>
            <c:numRef>
              <c:f>Arkusz1!$P$4:$P$31</c:f>
              <c:numCache>
                <c:formatCode>0.0</c:formatCode>
                <c:ptCount val="28"/>
                <c:pt idx="0">
                  <c:v>-1.2297299999999991</c:v>
                </c:pt>
                <c:pt idx="1">
                  <c:v>1.7174599999999998</c:v>
                </c:pt>
                <c:pt idx="2">
                  <c:v>-0.60399000000000036</c:v>
                </c:pt>
                <c:pt idx="3">
                  <c:v>-2.8812199999999986</c:v>
                </c:pt>
                <c:pt idx="4">
                  <c:v>-3.0382199999999986</c:v>
                </c:pt>
                <c:pt idx="5">
                  <c:v>-1.4134299999999989</c:v>
                </c:pt>
                <c:pt idx="6">
                  <c:v>0.28317000000000014</c:v>
                </c:pt>
                <c:pt idx="7">
                  <c:v>-1.6517199999999999</c:v>
                </c:pt>
                <c:pt idx="8">
                  <c:v>3.8799199999999985</c:v>
                </c:pt>
                <c:pt idx="9">
                  <c:v>-1.2973299999999994</c:v>
                </c:pt>
                <c:pt idx="10">
                  <c:v>-3.7039599999999999</c:v>
                </c:pt>
                <c:pt idx="11">
                  <c:v>-6.7898399999999999</c:v>
                </c:pt>
                <c:pt idx="12">
                  <c:v>0.31250000000000017</c:v>
                </c:pt>
                <c:pt idx="13">
                  <c:v>-1.37531</c:v>
                </c:pt>
                <c:pt idx="14">
                  <c:v>-3.42591</c:v>
                </c:pt>
                <c:pt idx="15">
                  <c:v>2.3268499999999972</c:v>
                </c:pt>
                <c:pt idx="16">
                  <c:v>0.79476999999999998</c:v>
                </c:pt>
                <c:pt idx="17">
                  <c:v>4.9182899999999998</c:v>
                </c:pt>
                <c:pt idx="18">
                  <c:v>-1.1276299999999992</c:v>
                </c:pt>
                <c:pt idx="19">
                  <c:v>2.6440999999999999</c:v>
                </c:pt>
                <c:pt idx="20">
                  <c:v>0.13141000000000008</c:v>
                </c:pt>
                <c:pt idx="21">
                  <c:v>-0.22298000000000001</c:v>
                </c:pt>
                <c:pt idx="22">
                  <c:v>0.45543</c:v>
                </c:pt>
                <c:pt idx="23">
                  <c:v>-2.4994599999999982</c:v>
                </c:pt>
                <c:pt idx="24">
                  <c:v>-0.85718000000000005</c:v>
                </c:pt>
                <c:pt idx="25">
                  <c:v>5.1422400000000001</c:v>
                </c:pt>
                <c:pt idx="26">
                  <c:v>0.66043000000000029</c:v>
                </c:pt>
                <c:pt idx="27">
                  <c:v>1.4389999999999994</c:v>
                </c:pt>
              </c:numCache>
            </c:numRef>
          </c:val>
        </c:ser>
        <c:ser>
          <c:idx val="1"/>
          <c:order val="1"/>
          <c:tx>
            <c:strRef>
              <c:f>Arkusz1!$Q$3</c:f>
              <c:strCache>
                <c:ptCount val="1"/>
                <c:pt idx="0">
                  <c:v>PROFS</c:v>
                </c:pt>
              </c:strCache>
            </c:strRef>
          </c:tx>
          <c:cat>
            <c:strRef>
              <c:f>Arkusz1!$O$4:$O$31</c:f>
              <c:strCache>
                <c:ptCount val="28"/>
                <c:pt idx="0">
                  <c:v>AUT</c:v>
                </c:pt>
                <c:pt idx="1">
                  <c:v>BEL</c:v>
                </c:pt>
                <c:pt idx="2">
                  <c:v>DNK</c:v>
                </c:pt>
                <c:pt idx="3">
                  <c:v>FIN</c:v>
                </c:pt>
                <c:pt idx="4">
                  <c:v>FRA</c:v>
                </c:pt>
                <c:pt idx="5">
                  <c:v>GER</c:v>
                </c:pt>
                <c:pt idx="6">
                  <c:v>GBR</c:v>
                </c:pt>
                <c:pt idx="7">
                  <c:v>GRC</c:v>
                </c:pt>
                <c:pt idx="8">
                  <c:v>IRL</c:v>
                </c:pt>
                <c:pt idx="9">
                  <c:v>ITA</c:v>
                </c:pt>
                <c:pt idx="10">
                  <c:v>LUX</c:v>
                </c:pt>
                <c:pt idx="11">
                  <c:v>NLD</c:v>
                </c:pt>
                <c:pt idx="12">
                  <c:v>PRT</c:v>
                </c:pt>
                <c:pt idx="13">
                  <c:v>ESP</c:v>
                </c:pt>
                <c:pt idx="14">
                  <c:v>SWE</c:v>
                </c:pt>
                <c:pt idx="15">
                  <c:v>BGR</c:v>
                </c:pt>
                <c:pt idx="16">
                  <c:v>CYP</c:v>
                </c:pt>
                <c:pt idx="17">
                  <c:v>CZE</c:v>
                </c:pt>
                <c:pt idx="18">
                  <c:v>EST</c:v>
                </c:pt>
                <c:pt idx="19">
                  <c:v>HRV</c:v>
                </c:pt>
                <c:pt idx="20">
                  <c:v>HUN</c:v>
                </c:pt>
                <c:pt idx="21">
                  <c:v>LTU</c:v>
                </c:pt>
                <c:pt idx="22">
                  <c:v>LVA</c:v>
                </c:pt>
                <c:pt idx="23">
                  <c:v>MLT</c:v>
                </c:pt>
                <c:pt idx="24">
                  <c:v>POL</c:v>
                </c:pt>
                <c:pt idx="25">
                  <c:v>ROU</c:v>
                </c:pt>
                <c:pt idx="26">
                  <c:v>SVK</c:v>
                </c:pt>
                <c:pt idx="27">
                  <c:v>SVN</c:v>
                </c:pt>
              </c:strCache>
            </c:strRef>
          </c:cat>
          <c:val>
            <c:numRef>
              <c:f>Arkusz1!$Q$4:$Q$31</c:f>
              <c:numCache>
                <c:formatCode>0.0</c:formatCode>
                <c:ptCount val="28"/>
                <c:pt idx="0">
                  <c:v>11.410170000000001</c:v>
                </c:pt>
                <c:pt idx="1">
                  <c:v>3.441271</c:v>
                </c:pt>
                <c:pt idx="2">
                  <c:v>5.7979989999999972</c:v>
                </c:pt>
                <c:pt idx="3">
                  <c:v>7.5888739999999997</c:v>
                </c:pt>
                <c:pt idx="4">
                  <c:v>0.74928399999999962</c:v>
                </c:pt>
                <c:pt idx="5">
                  <c:v>3.36538</c:v>
                </c:pt>
                <c:pt idx="6">
                  <c:v>7.2415339999999997</c:v>
                </c:pt>
                <c:pt idx="7">
                  <c:v>6.7334350000000001</c:v>
                </c:pt>
                <c:pt idx="8">
                  <c:v>3.7187749999999999</c:v>
                </c:pt>
                <c:pt idx="9">
                  <c:v>5.0772480000000026</c:v>
                </c:pt>
                <c:pt idx="11">
                  <c:v>5.8789869999999977</c:v>
                </c:pt>
                <c:pt idx="12">
                  <c:v>10.523540000000002</c:v>
                </c:pt>
                <c:pt idx="13">
                  <c:v>6.9838550000000001</c:v>
                </c:pt>
                <c:pt idx="14">
                  <c:v>4.984032</c:v>
                </c:pt>
                <c:pt idx="15">
                  <c:v>1.5599319999999994</c:v>
                </c:pt>
                <c:pt idx="16">
                  <c:v>12.302190000000005</c:v>
                </c:pt>
                <c:pt idx="17">
                  <c:v>3.873021</c:v>
                </c:pt>
                <c:pt idx="18">
                  <c:v>3.2551369999999999</c:v>
                </c:pt>
                <c:pt idx="19">
                  <c:v>1.518176</c:v>
                </c:pt>
                <c:pt idx="20">
                  <c:v>4.5501290000000001</c:v>
                </c:pt>
                <c:pt idx="21">
                  <c:v>1.6636359999999999</c:v>
                </c:pt>
                <c:pt idx="22">
                  <c:v>6.2457050000000001</c:v>
                </c:pt>
                <c:pt idx="23">
                  <c:v>-0.15777000000000008</c:v>
                </c:pt>
                <c:pt idx="24">
                  <c:v>4.1987339999999973</c:v>
                </c:pt>
                <c:pt idx="25">
                  <c:v>1.945883</c:v>
                </c:pt>
                <c:pt idx="26">
                  <c:v>-2.0853199999999998</c:v>
                </c:pt>
                <c:pt idx="27">
                  <c:v>6.3783539999999999</c:v>
                </c:pt>
              </c:numCache>
            </c:numRef>
          </c:val>
        </c:ser>
        <c:ser>
          <c:idx val="2"/>
          <c:order val="2"/>
          <c:tx>
            <c:strRef>
              <c:f>Arkusz1!$R$3</c:f>
              <c:strCache>
                <c:ptCount val="1"/>
                <c:pt idx="0">
                  <c:v>HHS </c:v>
                </c:pt>
              </c:strCache>
            </c:strRef>
          </c:tx>
          <c:cat>
            <c:strRef>
              <c:f>Arkusz1!$O$4:$O$31</c:f>
              <c:strCache>
                <c:ptCount val="28"/>
                <c:pt idx="0">
                  <c:v>AUT</c:v>
                </c:pt>
                <c:pt idx="1">
                  <c:v>BEL</c:v>
                </c:pt>
                <c:pt idx="2">
                  <c:v>DNK</c:v>
                </c:pt>
                <c:pt idx="3">
                  <c:v>FIN</c:v>
                </c:pt>
                <c:pt idx="4">
                  <c:v>FRA</c:v>
                </c:pt>
                <c:pt idx="5">
                  <c:v>GER</c:v>
                </c:pt>
                <c:pt idx="6">
                  <c:v>GBR</c:v>
                </c:pt>
                <c:pt idx="7">
                  <c:v>GRC</c:v>
                </c:pt>
                <c:pt idx="8">
                  <c:v>IRL</c:v>
                </c:pt>
                <c:pt idx="9">
                  <c:v>ITA</c:v>
                </c:pt>
                <c:pt idx="10">
                  <c:v>LUX</c:v>
                </c:pt>
                <c:pt idx="11">
                  <c:v>NLD</c:v>
                </c:pt>
                <c:pt idx="12">
                  <c:v>PRT</c:v>
                </c:pt>
                <c:pt idx="13">
                  <c:v>ESP</c:v>
                </c:pt>
                <c:pt idx="14">
                  <c:v>SWE</c:v>
                </c:pt>
                <c:pt idx="15">
                  <c:v>BGR</c:v>
                </c:pt>
                <c:pt idx="16">
                  <c:v>CYP</c:v>
                </c:pt>
                <c:pt idx="17">
                  <c:v>CZE</c:v>
                </c:pt>
                <c:pt idx="18">
                  <c:v>EST</c:v>
                </c:pt>
                <c:pt idx="19">
                  <c:v>HRV</c:v>
                </c:pt>
                <c:pt idx="20">
                  <c:v>HUN</c:v>
                </c:pt>
                <c:pt idx="21">
                  <c:v>LTU</c:v>
                </c:pt>
                <c:pt idx="22">
                  <c:v>LVA</c:v>
                </c:pt>
                <c:pt idx="23">
                  <c:v>MLT</c:v>
                </c:pt>
                <c:pt idx="24">
                  <c:v>POL</c:v>
                </c:pt>
                <c:pt idx="25">
                  <c:v>ROU</c:v>
                </c:pt>
                <c:pt idx="26">
                  <c:v>SVK</c:v>
                </c:pt>
                <c:pt idx="27">
                  <c:v>SVN</c:v>
                </c:pt>
              </c:strCache>
            </c:strRef>
          </c:cat>
          <c:val>
            <c:numRef>
              <c:f>Arkusz1!$R$4:$R$31</c:f>
              <c:numCache>
                <c:formatCode>0.0</c:formatCode>
                <c:ptCount val="28"/>
                <c:pt idx="0">
                  <c:v>5.1045809999999943</c:v>
                </c:pt>
                <c:pt idx="1">
                  <c:v>2.7843200000000015</c:v>
                </c:pt>
                <c:pt idx="2">
                  <c:v>4.1899879999999969</c:v>
                </c:pt>
                <c:pt idx="3">
                  <c:v>2.297531000000002</c:v>
                </c:pt>
                <c:pt idx="4">
                  <c:v>4.2960029999999998</c:v>
                </c:pt>
                <c:pt idx="5">
                  <c:v>2.1895199999999999</c:v>
                </c:pt>
                <c:pt idx="6">
                  <c:v>3.7830189999999999</c:v>
                </c:pt>
                <c:pt idx="7">
                  <c:v>3.2593139999999998</c:v>
                </c:pt>
                <c:pt idx="8">
                  <c:v>6.7162080000000026</c:v>
                </c:pt>
                <c:pt idx="9">
                  <c:v>6.4684419999999996</c:v>
                </c:pt>
                <c:pt idx="10">
                  <c:v>3.2815010000000013</c:v>
                </c:pt>
                <c:pt idx="11">
                  <c:v>5.1320480000000002</c:v>
                </c:pt>
                <c:pt idx="12">
                  <c:v>6.1552639999999998</c:v>
                </c:pt>
                <c:pt idx="13">
                  <c:v>5.0908849999999957</c:v>
                </c:pt>
                <c:pt idx="14">
                  <c:v>5.0346760000000002</c:v>
                </c:pt>
                <c:pt idx="15">
                  <c:v>6.1552639999999998</c:v>
                </c:pt>
                <c:pt idx="16">
                  <c:v>0.48056400000000021</c:v>
                </c:pt>
                <c:pt idx="17">
                  <c:v>2.6279980000000012</c:v>
                </c:pt>
                <c:pt idx="18">
                  <c:v>1.346346</c:v>
                </c:pt>
                <c:pt idx="20">
                  <c:v>3.2556989999999986</c:v>
                </c:pt>
                <c:pt idx="21">
                  <c:v>2.5190219999999997</c:v>
                </c:pt>
                <c:pt idx="22">
                  <c:v>2.146385</c:v>
                </c:pt>
                <c:pt idx="23">
                  <c:v>6.1552639999999998</c:v>
                </c:pt>
                <c:pt idx="24">
                  <c:v>5.6168159999999956</c:v>
                </c:pt>
                <c:pt idx="25">
                  <c:v>6.1552639999999998</c:v>
                </c:pt>
                <c:pt idx="26">
                  <c:v>1.74613</c:v>
                </c:pt>
                <c:pt idx="27">
                  <c:v>4.2596360000000004</c:v>
                </c:pt>
              </c:numCache>
            </c:numRef>
          </c:val>
        </c:ser>
        <c:axId val="47904640"/>
        <c:axId val="47906176"/>
      </c:barChart>
      <c:catAx>
        <c:axId val="47904640"/>
        <c:scaling>
          <c:orientation val="minMax"/>
        </c:scaling>
        <c:axPos val="b"/>
        <c:numFmt formatCode="General" sourceLinked="1"/>
        <c:tickLblPos val="nextTo"/>
        <c:crossAx val="47906176"/>
        <c:crosses val="autoZero"/>
        <c:auto val="1"/>
        <c:lblAlgn val="ctr"/>
        <c:lblOffset val="100"/>
      </c:catAx>
      <c:valAx>
        <c:axId val="47906176"/>
        <c:scaling>
          <c:orientation val="minMax"/>
        </c:scaling>
        <c:axPos val="l"/>
        <c:majorGridlines/>
        <c:numFmt formatCode="0.0" sourceLinked="1"/>
        <c:tickLblPos val="nextTo"/>
        <c:crossAx val="47904640"/>
        <c:crosses val="autoZero"/>
        <c:crossBetween val="between"/>
      </c:valAx>
    </c:plotArea>
    <c:legend>
      <c:legendPos val="r"/>
      <c:layout/>
    </c:legend>
    <c:plotVisOnly val="1"/>
    <c:dispBlanksAs val="gap"/>
  </c:chart>
  <c:txPr>
    <a:bodyPr/>
    <a:lstStyle/>
    <a:p>
      <a:pPr>
        <a:defRPr sz="1400"/>
      </a:pPr>
      <a:endParaRPr lang="pl-PL"/>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pl-PL"/>
  <c:chart>
    <c:plotArea>
      <c:layout/>
      <c:barChart>
        <c:barDir val="col"/>
        <c:grouping val="clustered"/>
        <c:ser>
          <c:idx val="0"/>
          <c:order val="0"/>
          <c:tx>
            <c:strRef>
              <c:f>Arkusz6!$BK$68</c:f>
              <c:strCache>
                <c:ptCount val="1"/>
                <c:pt idx="0">
                  <c:v>2008-15</c:v>
                </c:pt>
              </c:strCache>
            </c:strRef>
          </c:tx>
          <c:cat>
            <c:strRef>
              <c:f>Arkusz6!$BL$67:$CD$67</c:f>
              <c:strCache>
                <c:ptCount val="19"/>
                <c:pt idx="0">
                  <c:v>SVK</c:v>
                </c:pt>
                <c:pt idx="1">
                  <c:v>POL</c:v>
                </c:pt>
                <c:pt idx="2">
                  <c:v>EST</c:v>
                </c:pt>
                <c:pt idx="3">
                  <c:v>LTU</c:v>
                </c:pt>
                <c:pt idx="4">
                  <c:v>LUX</c:v>
                </c:pt>
                <c:pt idx="5">
                  <c:v>DNK</c:v>
                </c:pt>
                <c:pt idx="6">
                  <c:v>FRA</c:v>
                </c:pt>
                <c:pt idx="7">
                  <c:v>ESP</c:v>
                </c:pt>
                <c:pt idx="8">
                  <c:v>GBR</c:v>
                </c:pt>
                <c:pt idx="9">
                  <c:v>GER</c:v>
                </c:pt>
                <c:pt idx="10">
                  <c:v>ITA</c:v>
                </c:pt>
                <c:pt idx="11">
                  <c:v>CZE</c:v>
                </c:pt>
                <c:pt idx="12">
                  <c:v>SVN</c:v>
                </c:pt>
                <c:pt idx="13">
                  <c:v>HUN</c:v>
                </c:pt>
                <c:pt idx="14">
                  <c:v>SWE</c:v>
                </c:pt>
                <c:pt idx="15">
                  <c:v>NLD</c:v>
                </c:pt>
                <c:pt idx="16">
                  <c:v>AUT</c:v>
                </c:pt>
                <c:pt idx="17">
                  <c:v>GRC</c:v>
                </c:pt>
                <c:pt idx="18">
                  <c:v>FIN</c:v>
                </c:pt>
              </c:strCache>
            </c:strRef>
          </c:cat>
          <c:val>
            <c:numRef>
              <c:f>Arkusz6!$BL$68:$CD$68</c:f>
              <c:numCache>
                <c:formatCode>General</c:formatCode>
                <c:ptCount val="19"/>
                <c:pt idx="0">
                  <c:v>12.4</c:v>
                </c:pt>
                <c:pt idx="1">
                  <c:v>7.46</c:v>
                </c:pt>
                <c:pt idx="2">
                  <c:v>7.42</c:v>
                </c:pt>
                <c:pt idx="3">
                  <c:v>5.37</c:v>
                </c:pt>
                <c:pt idx="4">
                  <c:v>4.62</c:v>
                </c:pt>
                <c:pt idx="5">
                  <c:v>4.53</c:v>
                </c:pt>
                <c:pt idx="6">
                  <c:v>3.02</c:v>
                </c:pt>
                <c:pt idx="7">
                  <c:v>2.38</c:v>
                </c:pt>
                <c:pt idx="8">
                  <c:v>1.69</c:v>
                </c:pt>
                <c:pt idx="9">
                  <c:v>1.54</c:v>
                </c:pt>
                <c:pt idx="10">
                  <c:v>1.1499999999999999</c:v>
                </c:pt>
                <c:pt idx="11">
                  <c:v>0.89</c:v>
                </c:pt>
                <c:pt idx="12">
                  <c:v>0.83</c:v>
                </c:pt>
                <c:pt idx="13">
                  <c:v>0.35</c:v>
                </c:pt>
                <c:pt idx="14">
                  <c:v>0.13</c:v>
                </c:pt>
                <c:pt idx="15">
                  <c:v>-0.64</c:v>
                </c:pt>
                <c:pt idx="16">
                  <c:v>-1.71</c:v>
                </c:pt>
                <c:pt idx="17">
                  <c:v>-3.51</c:v>
                </c:pt>
                <c:pt idx="18">
                  <c:v>-5.04</c:v>
                </c:pt>
              </c:numCache>
            </c:numRef>
          </c:val>
        </c:ser>
        <c:ser>
          <c:idx val="1"/>
          <c:order val="1"/>
          <c:tx>
            <c:strRef>
              <c:f>Arkusz6!$BK$69</c:f>
              <c:strCache>
                <c:ptCount val="1"/>
                <c:pt idx="0">
                  <c:v>1995-07 </c:v>
                </c:pt>
              </c:strCache>
            </c:strRef>
          </c:tx>
          <c:cat>
            <c:strRef>
              <c:f>Arkusz6!$BL$67:$CD$67</c:f>
              <c:strCache>
                <c:ptCount val="19"/>
                <c:pt idx="0">
                  <c:v>SVK</c:v>
                </c:pt>
                <c:pt idx="1">
                  <c:v>POL</c:v>
                </c:pt>
                <c:pt idx="2">
                  <c:v>EST</c:v>
                </c:pt>
                <c:pt idx="3">
                  <c:v>LTU</c:v>
                </c:pt>
                <c:pt idx="4">
                  <c:v>LUX</c:v>
                </c:pt>
                <c:pt idx="5">
                  <c:v>DNK</c:v>
                </c:pt>
                <c:pt idx="6">
                  <c:v>FRA</c:v>
                </c:pt>
                <c:pt idx="7">
                  <c:v>ESP</c:v>
                </c:pt>
                <c:pt idx="8">
                  <c:v>GBR</c:v>
                </c:pt>
                <c:pt idx="9">
                  <c:v>GER</c:v>
                </c:pt>
                <c:pt idx="10">
                  <c:v>ITA</c:v>
                </c:pt>
                <c:pt idx="11">
                  <c:v>CZE</c:v>
                </c:pt>
                <c:pt idx="12">
                  <c:v>SVN</c:v>
                </c:pt>
                <c:pt idx="13">
                  <c:v>HUN</c:v>
                </c:pt>
                <c:pt idx="14">
                  <c:v>SWE</c:v>
                </c:pt>
                <c:pt idx="15">
                  <c:v>NLD</c:v>
                </c:pt>
                <c:pt idx="16">
                  <c:v>AUT</c:v>
                </c:pt>
                <c:pt idx="17">
                  <c:v>GRC</c:v>
                </c:pt>
                <c:pt idx="18">
                  <c:v>FIN</c:v>
                </c:pt>
              </c:strCache>
            </c:strRef>
          </c:cat>
          <c:val>
            <c:numRef>
              <c:f>Arkusz6!$BL$69:$CD$69</c:f>
              <c:numCache>
                <c:formatCode>0.00</c:formatCode>
                <c:ptCount val="19"/>
                <c:pt idx="0">
                  <c:v>5.3530530130000002</c:v>
                </c:pt>
                <c:pt idx="1">
                  <c:v>8.4222765380000002</c:v>
                </c:pt>
                <c:pt idx="2">
                  <c:v>0.73440551099999996</c:v>
                </c:pt>
                <c:pt idx="3">
                  <c:v>4.9666484029999998</c:v>
                </c:pt>
                <c:pt idx="4">
                  <c:v>1.373909324</c:v>
                </c:pt>
                <c:pt idx="5">
                  <c:v>1.278338006</c:v>
                </c:pt>
                <c:pt idx="6">
                  <c:v>2.947133972</c:v>
                </c:pt>
                <c:pt idx="7">
                  <c:v>1.5715460000000001E-3</c:v>
                </c:pt>
                <c:pt idx="8">
                  <c:v>2.3458508550000001</c:v>
                </c:pt>
                <c:pt idx="9">
                  <c:v>3.1181737209999998</c:v>
                </c:pt>
                <c:pt idx="10">
                  <c:v>0.50681487000000003</c:v>
                </c:pt>
                <c:pt idx="11">
                  <c:v>4.8004203810000003</c:v>
                </c:pt>
                <c:pt idx="12">
                  <c:v>5.2762512030000002</c:v>
                </c:pt>
                <c:pt idx="14">
                  <c:v>4.0087875229999996</c:v>
                </c:pt>
                <c:pt idx="15">
                  <c:v>2.8285534779999999</c:v>
                </c:pt>
                <c:pt idx="16">
                  <c:v>2.6352927560000001</c:v>
                </c:pt>
                <c:pt idx="17">
                  <c:v>1.0097156549999999</c:v>
                </c:pt>
                <c:pt idx="18">
                  <c:v>6.436827589</c:v>
                </c:pt>
              </c:numCache>
            </c:numRef>
          </c:val>
        </c:ser>
        <c:axId val="49078272"/>
        <c:axId val="49081344"/>
      </c:barChart>
      <c:catAx>
        <c:axId val="49078272"/>
        <c:scaling>
          <c:orientation val="minMax"/>
        </c:scaling>
        <c:axPos val="b"/>
        <c:tickLblPos val="nextTo"/>
        <c:txPr>
          <a:bodyPr/>
          <a:lstStyle/>
          <a:p>
            <a:pPr>
              <a:defRPr sz="1400"/>
            </a:pPr>
            <a:endParaRPr lang="pl-PL"/>
          </a:p>
        </c:txPr>
        <c:crossAx val="49081344"/>
        <c:crosses val="autoZero"/>
        <c:auto val="1"/>
        <c:lblAlgn val="ctr"/>
        <c:lblOffset val="100"/>
      </c:catAx>
      <c:valAx>
        <c:axId val="49081344"/>
        <c:scaling>
          <c:orientation val="minMax"/>
        </c:scaling>
        <c:axPos val="l"/>
        <c:majorGridlines/>
        <c:numFmt formatCode="General" sourceLinked="1"/>
        <c:tickLblPos val="nextTo"/>
        <c:txPr>
          <a:bodyPr/>
          <a:lstStyle/>
          <a:p>
            <a:pPr>
              <a:defRPr sz="1400"/>
            </a:pPr>
            <a:endParaRPr lang="pl-PL"/>
          </a:p>
        </c:txPr>
        <c:crossAx val="49078272"/>
        <c:crosses val="autoZero"/>
        <c:crossBetween val="between"/>
      </c:valAx>
    </c:plotArea>
    <c:legend>
      <c:legendPos val="r"/>
      <c:layout/>
      <c:txPr>
        <a:bodyPr/>
        <a:lstStyle/>
        <a:p>
          <a:pPr>
            <a:defRPr sz="1400"/>
          </a:pPr>
          <a:endParaRPr lang="pl-PL"/>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CB4F90-C186-42D9-B400-BE8EEEA3A9A7}" type="datetimeFigureOut">
              <a:rPr lang="pl-PL" smtClean="0"/>
              <a:pPr/>
              <a:t>2018-05-17</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07CF38-42B6-40B1-8A6A-46D00B9548DE}" type="slidenum">
              <a:rPr lang="pl-PL" smtClean="0"/>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48D12-74DC-479B-9F53-53435870E7D2}" type="datetimeFigureOut">
              <a:rPr lang="pl-PL" smtClean="0"/>
              <a:pPr/>
              <a:t>2018-05-17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C0306C-CF9A-46F2-87AE-FF88CD4C9C61}" type="slidenum">
              <a:rPr lang="pl-PL" smtClean="0"/>
              <a:pPr/>
              <a:t>‹#›</a:t>
            </a:fld>
            <a:endParaRPr lang="pl-PL"/>
          </a:p>
        </p:txBody>
      </p:sp>
    </p:spTree>
    <p:extLst>
      <p:ext uri="{BB962C8B-B14F-4D97-AF65-F5344CB8AC3E}">
        <p14:creationId xmlns="" xmlns:p14="http://schemas.microsoft.com/office/powerpoint/2010/main" val="393367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2018-05-17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2018-05-17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1115616" y="692696"/>
            <a:ext cx="6696744" cy="3816424"/>
          </a:xfrm>
        </p:spPr>
        <p:txBody>
          <a:bodyPr>
            <a:noAutofit/>
          </a:bodyPr>
          <a:lstStyle/>
          <a:p>
            <a:pPr>
              <a:spcBef>
                <a:spcPts val="0"/>
              </a:spcBef>
            </a:pPr>
            <a:r>
              <a:rPr lang="pl-PL" sz="2400" dirty="0" smtClean="0">
                <a:solidFill>
                  <a:schemeClr val="tx1"/>
                </a:solidFill>
              </a:rPr>
              <a:t>Joanna Wyszkowska-Kuna </a:t>
            </a:r>
          </a:p>
          <a:p>
            <a:pPr>
              <a:spcBef>
                <a:spcPts val="0"/>
              </a:spcBef>
            </a:pPr>
            <a:r>
              <a:rPr lang="pl-PL" sz="2400" dirty="0" err="1" smtClean="0">
                <a:solidFill>
                  <a:schemeClr val="tx1"/>
                </a:solidFill>
              </a:rPr>
              <a:t>University</a:t>
            </a:r>
            <a:r>
              <a:rPr lang="pl-PL" sz="2400" dirty="0" smtClean="0">
                <a:solidFill>
                  <a:schemeClr val="tx1"/>
                </a:solidFill>
              </a:rPr>
              <a:t> </a:t>
            </a:r>
            <a:r>
              <a:rPr lang="pl-PL" sz="2400" dirty="0">
                <a:solidFill>
                  <a:schemeClr val="tx1"/>
                </a:solidFill>
              </a:rPr>
              <a:t>of </a:t>
            </a:r>
            <a:r>
              <a:rPr lang="pl-PL" sz="2400" dirty="0" smtClean="0">
                <a:solidFill>
                  <a:schemeClr val="tx1"/>
                </a:solidFill>
              </a:rPr>
              <a:t>Łódź </a:t>
            </a:r>
          </a:p>
          <a:p>
            <a:pPr>
              <a:spcBef>
                <a:spcPts val="0"/>
              </a:spcBef>
            </a:pPr>
            <a:r>
              <a:rPr lang="pl-PL" sz="2400" dirty="0" err="1" smtClean="0">
                <a:solidFill>
                  <a:schemeClr val="tx1"/>
                </a:solidFill>
              </a:rPr>
              <a:t>Faculty</a:t>
            </a:r>
            <a:r>
              <a:rPr lang="pl-PL" sz="2400" dirty="0" smtClean="0">
                <a:solidFill>
                  <a:schemeClr val="tx1"/>
                </a:solidFill>
              </a:rPr>
              <a:t> of </a:t>
            </a:r>
            <a:r>
              <a:rPr lang="pl-PL" sz="2400" dirty="0" err="1" smtClean="0">
                <a:solidFill>
                  <a:schemeClr val="tx1"/>
                </a:solidFill>
              </a:rPr>
              <a:t>Economics</a:t>
            </a:r>
            <a:r>
              <a:rPr lang="pl-PL" sz="2400" dirty="0" smtClean="0">
                <a:solidFill>
                  <a:schemeClr val="tx1"/>
                </a:solidFill>
              </a:rPr>
              <a:t> and </a:t>
            </a:r>
            <a:r>
              <a:rPr lang="pl-PL" sz="2400" dirty="0" err="1" smtClean="0">
                <a:solidFill>
                  <a:schemeClr val="tx1"/>
                </a:solidFill>
              </a:rPr>
              <a:t>Sociology</a:t>
            </a:r>
            <a:endParaRPr lang="pl-PL" sz="2400" dirty="0" smtClean="0">
              <a:solidFill>
                <a:schemeClr val="tx1"/>
              </a:solidFill>
            </a:endParaRPr>
          </a:p>
          <a:p>
            <a:pPr>
              <a:spcBef>
                <a:spcPts val="600"/>
              </a:spcBef>
            </a:pPr>
            <a:endParaRPr lang="pl-PL" sz="2400" dirty="0" smtClean="0">
              <a:solidFill>
                <a:schemeClr val="tx1"/>
              </a:solidFill>
            </a:endParaRPr>
          </a:p>
          <a:p>
            <a:pPr>
              <a:spcBef>
                <a:spcPts val="600"/>
              </a:spcBef>
            </a:pPr>
            <a:endParaRPr lang="pl-PL" sz="2400" dirty="0">
              <a:solidFill>
                <a:schemeClr val="tx1"/>
              </a:solidFill>
            </a:endParaRPr>
          </a:p>
          <a:p>
            <a:r>
              <a:rPr lang="pl-PL" sz="2400" b="1" i="1" dirty="0" err="1" smtClean="0">
                <a:solidFill>
                  <a:schemeClr val="tx1"/>
                </a:solidFill>
              </a:rPr>
              <a:t>Knowledge</a:t>
            </a:r>
            <a:r>
              <a:rPr lang="pl-PL" sz="2400" b="1" i="1" dirty="0" smtClean="0">
                <a:solidFill>
                  <a:schemeClr val="tx1"/>
                </a:solidFill>
              </a:rPr>
              <a:t> </a:t>
            </a:r>
            <a:r>
              <a:rPr lang="pl-PL" sz="2400" b="1" i="1" dirty="0" err="1" smtClean="0">
                <a:solidFill>
                  <a:schemeClr val="tx1"/>
                </a:solidFill>
              </a:rPr>
              <a:t>Acquisition</a:t>
            </a:r>
            <a:r>
              <a:rPr lang="pl-PL" sz="2400" b="1" i="1" dirty="0" smtClean="0">
                <a:solidFill>
                  <a:schemeClr val="tx1"/>
                </a:solidFill>
              </a:rPr>
              <a:t> by Manufacturing Enterprises </a:t>
            </a:r>
            <a:r>
              <a:rPr lang="pl-PL" sz="2400" b="1" i="1" dirty="0" err="1" smtClean="0">
                <a:solidFill>
                  <a:schemeClr val="tx1"/>
                </a:solidFill>
              </a:rPr>
              <a:t>in</a:t>
            </a:r>
            <a:r>
              <a:rPr lang="pl-PL" sz="2400" b="1" i="1" dirty="0" smtClean="0">
                <a:solidFill>
                  <a:schemeClr val="tx1"/>
                </a:solidFill>
              </a:rPr>
              <a:t> </a:t>
            </a:r>
            <a:r>
              <a:rPr lang="pl-PL" sz="2400" b="1" i="1" dirty="0" err="1" smtClean="0">
                <a:solidFill>
                  <a:schemeClr val="tx1"/>
                </a:solidFill>
              </a:rPr>
              <a:t>European</a:t>
            </a:r>
            <a:r>
              <a:rPr lang="pl-PL" sz="2400" b="1" i="1" dirty="0" smtClean="0">
                <a:solidFill>
                  <a:schemeClr val="tx1"/>
                </a:solidFill>
              </a:rPr>
              <a:t> Union </a:t>
            </a:r>
            <a:r>
              <a:rPr lang="pl-PL" sz="2400" b="1" i="1" dirty="0" err="1" smtClean="0">
                <a:solidFill>
                  <a:schemeClr val="tx1"/>
                </a:solidFill>
              </a:rPr>
              <a:t>Countries</a:t>
            </a:r>
            <a:endParaRPr lang="pl-PL" sz="2400" b="1" i="1" dirty="0" smtClean="0">
              <a:solidFill>
                <a:schemeClr val="tx1"/>
              </a:solidFill>
            </a:endParaRPr>
          </a:p>
          <a:p>
            <a:pPr>
              <a:spcBef>
                <a:spcPts val="600"/>
              </a:spcBef>
            </a:pPr>
            <a:endParaRPr lang="pl-PL" sz="2400" dirty="0">
              <a:solidFill>
                <a:schemeClr val="tx1"/>
              </a:solidFill>
            </a:endParaRPr>
          </a:p>
          <a:p>
            <a:endParaRPr lang="pl-PL" sz="2000" dirty="0"/>
          </a:p>
        </p:txBody>
      </p:sp>
      <p:sp>
        <p:nvSpPr>
          <p:cNvPr id="4" name="Prostokąt 3"/>
          <p:cNvSpPr/>
          <p:nvPr/>
        </p:nvSpPr>
        <p:spPr>
          <a:xfrm>
            <a:off x="539552" y="4581128"/>
            <a:ext cx="8208912" cy="1169551"/>
          </a:xfrm>
          <a:prstGeom prst="rect">
            <a:avLst/>
          </a:prstGeom>
        </p:spPr>
        <p:txBody>
          <a:bodyPr wrap="square">
            <a:spAutoFit/>
          </a:bodyPr>
          <a:lstStyle/>
          <a:p>
            <a:pPr algn="ctr"/>
            <a:endParaRPr lang="pl-PL" dirty="0"/>
          </a:p>
          <a:p>
            <a:pPr algn="ctr"/>
            <a:r>
              <a:rPr lang="en-US" dirty="0" smtClean="0"/>
              <a:t> </a:t>
            </a:r>
            <a:r>
              <a:rPr lang="en-US" sz="1600" b="1" dirty="0" smtClean="0"/>
              <a:t>Marketing, Management, Trade, Financial and Social Aspects of Business </a:t>
            </a:r>
            <a:endParaRPr lang="pl-PL" sz="1600" b="1" dirty="0" smtClean="0"/>
          </a:p>
          <a:p>
            <a:pPr algn="ctr"/>
            <a:r>
              <a:rPr lang="en-US" sz="1600" b="1" dirty="0" smtClean="0"/>
              <a:t>The 6th International Scientific Conference</a:t>
            </a:r>
            <a:r>
              <a:rPr lang="pl-PL" sz="1600" b="1" dirty="0" smtClean="0"/>
              <a:t> (MTS 2018)</a:t>
            </a:r>
            <a:r>
              <a:rPr lang="en-US" sz="1600" b="1" i="1" dirty="0" smtClean="0"/>
              <a:t> </a:t>
            </a:r>
            <a:endParaRPr lang="pl-PL" sz="1600" b="1" i="1" dirty="0" smtClean="0"/>
          </a:p>
          <a:p>
            <a:pPr algn="ctr"/>
            <a:r>
              <a:rPr lang="pl-PL" sz="1600" b="1" dirty="0" smtClean="0"/>
              <a:t>17-18 May 2018, Kosice </a:t>
            </a:r>
            <a:endParaRPr lang="pl-PL" sz="1600" b="1" dirty="0"/>
          </a:p>
        </p:txBody>
      </p:sp>
    </p:spTree>
    <p:extLst>
      <p:ext uri="{BB962C8B-B14F-4D97-AF65-F5344CB8AC3E}">
        <p14:creationId xmlns="" xmlns:p14="http://schemas.microsoft.com/office/powerpoint/2010/main" val="3410670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ytuł 4"/>
          <p:cNvSpPr txBox="1">
            <a:spLocks/>
          </p:cNvSpPr>
          <p:nvPr/>
        </p:nvSpPr>
        <p:spPr>
          <a:xfrm flipV="1">
            <a:off x="457200" y="142851"/>
            <a:ext cx="8229600" cy="285752"/>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24744"/>
            <a:ext cx="8229600" cy="394878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14350" lvl="0" indent="-514350" algn="l">
              <a:buFont typeface="Arial" pitchFamily="34" charset="0"/>
              <a:buChar char="•"/>
              <a:defRPr/>
            </a:pPr>
            <a:endParaRPr lang="pl-PL" sz="2600" dirty="0">
              <a:solidFill>
                <a:prstClr val="black"/>
              </a:solidFill>
            </a:endParaRPr>
          </a:p>
          <a:p>
            <a:endParaRPr lang="pl-PL" dirty="0" smtClean="0"/>
          </a:p>
        </p:txBody>
      </p:sp>
      <p:sp>
        <p:nvSpPr>
          <p:cNvPr id="4097" name="Rectangle 1"/>
          <p:cNvSpPr>
            <a:spLocks noChangeArrowheads="1"/>
          </p:cNvSpPr>
          <p:nvPr/>
        </p:nvSpPr>
        <p:spPr bwMode="auto">
          <a:xfrm>
            <a:off x="714348" y="214290"/>
            <a:ext cx="764386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pl-PL" sz="3200" b="1" dirty="0" err="1" smtClean="0">
                <a:latin typeface="Calibri" pitchFamily="34" charset="0"/>
                <a:ea typeface="Calibri" pitchFamily="34" charset="0"/>
                <a:cs typeface="Times New Roman" pitchFamily="18" charset="0"/>
              </a:rPr>
              <a:t>The</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share</a:t>
            </a:r>
            <a:r>
              <a:rPr lang="pl-PL" sz="3200" b="1" dirty="0" smtClean="0">
                <a:latin typeface="Calibri" pitchFamily="34" charset="0"/>
                <a:ea typeface="Calibri" pitchFamily="34" charset="0"/>
                <a:cs typeface="Times New Roman" pitchFamily="18" charset="0"/>
              </a:rPr>
              <a:t> of </a:t>
            </a:r>
            <a:r>
              <a:rPr lang="pl-PL" sz="3200" b="1" dirty="0" err="1" smtClean="0">
                <a:latin typeface="Calibri" pitchFamily="34" charset="0"/>
                <a:ea typeface="Calibri" pitchFamily="34" charset="0"/>
                <a:cs typeface="Times New Roman" pitchFamily="18" charset="0"/>
              </a:rPr>
              <a:t>hours</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worked</a:t>
            </a:r>
            <a:r>
              <a:rPr lang="pl-PL" sz="3200" b="1" dirty="0" smtClean="0">
                <a:latin typeface="Calibri" pitchFamily="34" charset="0"/>
                <a:ea typeface="Calibri" pitchFamily="34" charset="0"/>
                <a:cs typeface="Times New Roman" pitchFamily="18" charset="0"/>
              </a:rPr>
              <a:t> by high </a:t>
            </a:r>
            <a:r>
              <a:rPr lang="pl-PL" sz="3200" b="1" dirty="0" err="1" smtClean="0">
                <a:latin typeface="Calibri" pitchFamily="34" charset="0"/>
                <a:ea typeface="Calibri" pitchFamily="34" charset="0"/>
                <a:cs typeface="Times New Roman" pitchFamily="18" charset="0"/>
              </a:rPr>
              <a:t>skilled</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persons</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in</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total</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hours</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worked</a:t>
            </a:r>
            <a:r>
              <a:rPr lang="pl-PL" sz="3200" b="1" dirty="0" smtClean="0">
                <a:latin typeface="Calibri" pitchFamily="34" charset="0"/>
                <a:ea typeface="Calibri" pitchFamily="34" charset="0"/>
                <a:cs typeface="Times New Roman" pitchFamily="18" charset="0"/>
              </a:rPr>
              <a:t> </a:t>
            </a:r>
            <a:r>
              <a:rPr lang="pl-PL" sz="3200" b="1" dirty="0" err="1" smtClean="0">
                <a:latin typeface="Calibri" pitchFamily="34" charset="0"/>
                <a:ea typeface="Calibri" pitchFamily="34" charset="0"/>
                <a:cs typeface="Times New Roman" pitchFamily="18" charset="0"/>
              </a:rPr>
              <a:t>(i</a:t>
            </a:r>
            <a:r>
              <a:rPr lang="pl-PL" sz="3200" b="1" dirty="0" smtClean="0">
                <a:latin typeface="Calibri" pitchFamily="34" charset="0"/>
                <a:ea typeface="Calibri" pitchFamily="34" charset="0"/>
                <a:cs typeface="Times New Roman" pitchFamily="18" charset="0"/>
              </a:rPr>
              <a:t>n %)</a:t>
            </a:r>
            <a:r>
              <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3200" b="1" i="0" u="none" strike="noStrike" cap="none" normalizeH="0" baseline="0" dirty="0" smtClean="0">
              <a:ln>
                <a:noFill/>
              </a:ln>
              <a:solidFill>
                <a:schemeClr val="tx1"/>
              </a:solidFill>
              <a:effectLst/>
              <a:latin typeface="Calibri" pitchFamily="34" charset="0"/>
              <a:cs typeface="Arial" pitchFamily="34" charset="0"/>
            </a:endParaRPr>
          </a:p>
        </p:txBody>
      </p:sp>
      <p:graphicFrame>
        <p:nvGraphicFramePr>
          <p:cNvPr id="10" name="Wykres 9"/>
          <p:cNvGraphicFramePr/>
          <p:nvPr/>
        </p:nvGraphicFramePr>
        <p:xfrm>
          <a:off x="500034" y="1714488"/>
          <a:ext cx="8072494" cy="35719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422038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ytuł 4"/>
          <p:cNvSpPr txBox="1">
            <a:spLocks/>
          </p:cNvSpPr>
          <p:nvPr/>
        </p:nvSpPr>
        <p:spPr>
          <a:xfrm flipV="1">
            <a:off x="457200" y="142851"/>
            <a:ext cx="8229600" cy="285752"/>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3200" dirty="0" smtClean="0"/>
          </a:p>
        </p:txBody>
      </p:sp>
      <p:sp>
        <p:nvSpPr>
          <p:cNvPr id="8" name="Symbol zastępczy zawartości 5"/>
          <p:cNvSpPr txBox="1">
            <a:spLocks/>
          </p:cNvSpPr>
          <p:nvPr/>
        </p:nvSpPr>
        <p:spPr>
          <a:xfrm>
            <a:off x="457200" y="1124744"/>
            <a:ext cx="8229600" cy="394878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14350" lvl="0" indent="-514350" algn="l">
              <a:buFont typeface="Arial" pitchFamily="34" charset="0"/>
              <a:buChar char="•"/>
              <a:defRPr/>
            </a:pPr>
            <a:endParaRPr lang="pl-PL" sz="2600" dirty="0">
              <a:solidFill>
                <a:prstClr val="black"/>
              </a:solidFill>
            </a:endParaRPr>
          </a:p>
          <a:p>
            <a:endParaRPr lang="pl-PL" dirty="0" smtClean="0"/>
          </a:p>
        </p:txBody>
      </p:sp>
      <p:sp>
        <p:nvSpPr>
          <p:cNvPr id="4097" name="Rectangle 1"/>
          <p:cNvSpPr>
            <a:spLocks noChangeArrowheads="1"/>
          </p:cNvSpPr>
          <p:nvPr/>
        </p:nvSpPr>
        <p:spPr bwMode="auto">
          <a:xfrm>
            <a:off x="714348" y="285728"/>
            <a:ext cx="764386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pl-PL" sz="3200" b="1" dirty="0" err="1" smtClean="0">
                <a:latin typeface="+mj-lt"/>
                <a:ea typeface="Calibri" pitchFamily="34" charset="0"/>
                <a:cs typeface="Times New Roman" pitchFamily="18" charset="0"/>
              </a:rPr>
              <a:t>The</a:t>
            </a:r>
            <a:r>
              <a:rPr lang="pl-PL" sz="3200" b="1" dirty="0" smtClean="0">
                <a:latin typeface="+mj-lt"/>
                <a:ea typeface="Calibri" pitchFamily="34" charset="0"/>
                <a:cs typeface="Times New Roman" pitchFamily="18" charset="0"/>
              </a:rPr>
              <a:t> </a:t>
            </a:r>
            <a:r>
              <a:rPr lang="pl-PL" sz="3200" b="1" dirty="0" err="1" smtClean="0">
                <a:latin typeface="+mj-lt"/>
                <a:ea typeface="Calibri" pitchFamily="34" charset="0"/>
                <a:cs typeface="Times New Roman" pitchFamily="18" charset="0"/>
              </a:rPr>
              <a:t>s</a:t>
            </a:r>
            <a:r>
              <a:rPr kumimoji="0" lang="pl-PL" sz="3200" b="1" i="0" u="none" strike="noStrike" cap="none" normalizeH="0" baseline="0" dirty="0" err="1" smtClean="0">
                <a:ln>
                  <a:noFill/>
                </a:ln>
                <a:solidFill>
                  <a:schemeClr val="tx1"/>
                </a:solidFill>
                <a:effectLst/>
                <a:latin typeface="+mj-lt"/>
                <a:ea typeface="Calibri" pitchFamily="34" charset="0"/>
                <a:cs typeface="Times New Roman" pitchFamily="18" charset="0"/>
              </a:rPr>
              <a:t>hare</a:t>
            </a:r>
            <a:r>
              <a:rPr kumimoji="0" lang="pl-PL" sz="3200" b="1" i="0" u="none" strike="noStrike" cap="none" normalizeH="0" baseline="0" dirty="0" smtClean="0">
                <a:ln>
                  <a:noFill/>
                </a:ln>
                <a:solidFill>
                  <a:schemeClr val="tx1"/>
                </a:solidFill>
                <a:effectLst/>
                <a:latin typeface="+mj-lt"/>
                <a:ea typeface="Calibri" pitchFamily="34" charset="0"/>
                <a:cs typeface="Times New Roman" pitchFamily="18" charset="0"/>
              </a:rPr>
              <a:t> of </a:t>
            </a:r>
            <a:r>
              <a:rPr kumimoji="0" lang="pl-PL" sz="3200" b="1" i="0" u="none" strike="noStrike" cap="none" normalizeH="0" baseline="0" dirty="0" err="1" smtClean="0">
                <a:ln>
                  <a:noFill/>
                </a:ln>
                <a:solidFill>
                  <a:schemeClr val="tx1"/>
                </a:solidFill>
                <a:effectLst/>
                <a:latin typeface="+mj-lt"/>
                <a:ea typeface="Calibri" pitchFamily="34" charset="0"/>
                <a:cs typeface="Times New Roman" pitchFamily="18" charset="0"/>
              </a:rPr>
              <a:t>Professionals</a:t>
            </a:r>
            <a:r>
              <a:rPr kumimoji="0" lang="pl-PL" sz="3200" b="1"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pl-PL" sz="3200" b="1" i="0" u="none" strike="noStrike" cap="none" normalizeH="0" baseline="0" dirty="0" err="1" smtClean="0">
                <a:ln>
                  <a:noFill/>
                </a:ln>
                <a:solidFill>
                  <a:schemeClr val="tx1"/>
                </a:solidFill>
                <a:effectLst/>
                <a:latin typeface="+mj-lt"/>
                <a:ea typeface="Calibri" pitchFamily="34" charset="0"/>
                <a:cs typeface="Times New Roman" pitchFamily="18" charset="0"/>
              </a:rPr>
              <a:t>in</a:t>
            </a:r>
            <a:r>
              <a:rPr kumimoji="0" lang="pl-PL" sz="3200" b="1"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pl-PL" sz="3200" b="1" i="0" u="none" strike="noStrike" cap="none" normalizeH="0" baseline="0" dirty="0" err="1" smtClean="0">
                <a:ln>
                  <a:noFill/>
                </a:ln>
                <a:solidFill>
                  <a:schemeClr val="tx1"/>
                </a:solidFill>
                <a:effectLst/>
                <a:latin typeface="+mj-lt"/>
                <a:ea typeface="Calibri" pitchFamily="34" charset="0"/>
                <a:cs typeface="Times New Roman" pitchFamily="18" charset="0"/>
              </a:rPr>
              <a:t>total</a:t>
            </a:r>
            <a:r>
              <a:rPr kumimoji="0" lang="pl-PL" sz="3200" b="1"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pl-PL" sz="3200" b="1" i="0" u="none" strike="noStrike" cap="none" normalizeH="0" baseline="0" dirty="0" err="1" smtClean="0">
                <a:ln>
                  <a:noFill/>
                </a:ln>
                <a:solidFill>
                  <a:schemeClr val="tx1"/>
                </a:solidFill>
                <a:effectLst/>
                <a:latin typeface="+mj-lt"/>
                <a:ea typeface="Calibri" pitchFamily="34" charset="0"/>
                <a:cs typeface="Times New Roman" pitchFamily="18" charset="0"/>
              </a:rPr>
              <a:t>employment</a:t>
            </a:r>
            <a:r>
              <a:rPr kumimoji="0" lang="pl-PL" sz="3200" b="1"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pl-PL" sz="3200" b="1" i="0" u="none" strike="noStrike" cap="none" normalizeH="0" baseline="0" dirty="0" err="1" smtClean="0">
                <a:ln>
                  <a:noFill/>
                </a:ln>
                <a:solidFill>
                  <a:schemeClr val="tx1"/>
                </a:solidFill>
                <a:effectLst/>
                <a:latin typeface="+mj-lt"/>
                <a:ea typeface="Calibri" pitchFamily="34" charset="0"/>
                <a:cs typeface="Times New Roman" pitchFamily="18" charset="0"/>
              </a:rPr>
              <a:t>(i</a:t>
            </a:r>
            <a:r>
              <a:rPr kumimoji="0" lang="pl-PL" sz="3200" b="1" i="0" u="none" strike="noStrike" cap="none" normalizeH="0" baseline="0" dirty="0" smtClean="0">
                <a:ln>
                  <a:noFill/>
                </a:ln>
                <a:solidFill>
                  <a:schemeClr val="tx1"/>
                </a:solidFill>
                <a:effectLst/>
                <a:latin typeface="+mj-lt"/>
                <a:ea typeface="Calibri" pitchFamily="34" charset="0"/>
                <a:cs typeface="Times New Roman" pitchFamily="18" charset="0"/>
              </a:rPr>
              <a:t>n %)</a:t>
            </a:r>
            <a:r>
              <a:rPr kumimoji="0" lang="en-US" sz="3200" b="1"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en-US" sz="3200" b="1" i="0" u="none" strike="noStrike" cap="none" normalizeH="0" baseline="0" dirty="0" smtClean="0">
              <a:ln>
                <a:noFill/>
              </a:ln>
              <a:solidFill>
                <a:schemeClr val="tx1"/>
              </a:solidFill>
              <a:effectLst/>
              <a:latin typeface="+mj-lt"/>
              <a:cs typeface="Arial" pitchFamily="34" charset="0"/>
            </a:endParaRPr>
          </a:p>
        </p:txBody>
      </p:sp>
      <p:graphicFrame>
        <p:nvGraphicFramePr>
          <p:cNvPr id="10" name="Wykres 9"/>
          <p:cNvGraphicFramePr/>
          <p:nvPr/>
        </p:nvGraphicFramePr>
        <p:xfrm>
          <a:off x="642910" y="1285860"/>
          <a:ext cx="7858180" cy="40719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4220383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The</a:t>
            </a:r>
            <a:r>
              <a:rPr lang="pl-PL" sz="3200" b="1" dirty="0" smtClean="0"/>
              <a:t> </a:t>
            </a:r>
            <a:r>
              <a:rPr lang="pl-PL" sz="3200" b="1" dirty="0" err="1" smtClean="0"/>
              <a:t>share</a:t>
            </a:r>
            <a:r>
              <a:rPr lang="pl-PL" sz="3200" b="1" dirty="0" smtClean="0"/>
              <a:t> of KIBS </a:t>
            </a:r>
            <a:r>
              <a:rPr lang="pl-PL" sz="3200" b="1" dirty="0" err="1" smtClean="0"/>
              <a:t>intermediate</a:t>
            </a:r>
            <a:r>
              <a:rPr lang="pl-PL" sz="3200" b="1" dirty="0" smtClean="0"/>
              <a:t> </a:t>
            </a:r>
            <a:r>
              <a:rPr lang="pl-PL" sz="3200" b="1" dirty="0" err="1" smtClean="0"/>
              <a:t>input</a:t>
            </a:r>
            <a:r>
              <a:rPr lang="pl-PL" sz="3200" b="1" dirty="0" smtClean="0"/>
              <a:t> </a:t>
            </a:r>
            <a:r>
              <a:rPr lang="pl-PL" sz="3200" b="1" dirty="0" err="1" smtClean="0"/>
              <a:t>in</a:t>
            </a:r>
            <a:r>
              <a:rPr lang="pl-PL" sz="3200" b="1" dirty="0" smtClean="0"/>
              <a:t> </a:t>
            </a:r>
            <a:r>
              <a:rPr lang="pl-PL" sz="3200" b="1" dirty="0" err="1" smtClean="0"/>
              <a:t>total</a:t>
            </a:r>
            <a:r>
              <a:rPr lang="pl-PL" sz="3200" b="1" dirty="0" smtClean="0"/>
              <a:t> </a:t>
            </a:r>
            <a:r>
              <a:rPr lang="pl-PL" sz="3200" b="1" dirty="0" err="1" smtClean="0"/>
              <a:t>intermediate</a:t>
            </a:r>
            <a:r>
              <a:rPr lang="pl-PL" sz="3200" b="1" dirty="0" smtClean="0"/>
              <a:t> </a:t>
            </a:r>
            <a:r>
              <a:rPr lang="pl-PL" sz="3200" b="1" dirty="0" err="1" smtClean="0"/>
              <a:t>inputs</a:t>
            </a:r>
            <a:r>
              <a:rPr lang="pl-PL" sz="3200" b="1" dirty="0" smtClean="0"/>
              <a:t> </a:t>
            </a:r>
            <a:r>
              <a:rPr lang="pl-PL" sz="3200" b="1" dirty="0" err="1" smtClean="0"/>
              <a:t>(i</a:t>
            </a:r>
            <a:r>
              <a:rPr lang="pl-PL" sz="3200" b="1" dirty="0" smtClean="0"/>
              <a:t>n %)</a:t>
            </a:r>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9" name="Wykres 8"/>
          <p:cNvGraphicFramePr/>
          <p:nvPr/>
        </p:nvGraphicFramePr>
        <p:xfrm>
          <a:off x="714348" y="1571612"/>
          <a:ext cx="7715304" cy="37862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Average</a:t>
            </a:r>
            <a:r>
              <a:rPr lang="pl-PL" sz="2800" b="1" dirty="0" smtClean="0"/>
              <a:t> </a:t>
            </a:r>
            <a:r>
              <a:rPr lang="pl-PL" sz="2800" b="1" dirty="0" err="1" smtClean="0"/>
              <a:t>annual</a:t>
            </a:r>
            <a:r>
              <a:rPr lang="pl-PL" sz="2800" b="1" dirty="0" smtClean="0"/>
              <a:t> growth </a:t>
            </a:r>
            <a:r>
              <a:rPr lang="pl-PL" sz="2800" b="1" dirty="0" err="1" smtClean="0"/>
              <a:t>rates</a:t>
            </a:r>
            <a:r>
              <a:rPr lang="pl-PL" sz="2800" b="1" dirty="0" smtClean="0"/>
              <a:t> of </a:t>
            </a:r>
            <a:r>
              <a:rPr lang="pl-PL" sz="2800" b="1" dirty="0" err="1" smtClean="0"/>
              <a:t>the</a:t>
            </a:r>
            <a:r>
              <a:rPr lang="pl-PL" sz="2800" b="1" dirty="0" smtClean="0"/>
              <a:t> </a:t>
            </a:r>
            <a:r>
              <a:rPr lang="pl-PL" sz="2800" b="1" dirty="0" err="1" smtClean="0"/>
              <a:t>indicators</a:t>
            </a:r>
            <a:r>
              <a:rPr lang="pl-PL" sz="2800" b="1" dirty="0" smtClean="0"/>
              <a:t> </a:t>
            </a:r>
            <a:r>
              <a:rPr lang="pl-PL" sz="2800" b="1" dirty="0" err="1" smtClean="0"/>
              <a:t>used</a:t>
            </a:r>
            <a:r>
              <a:rPr lang="pl-PL" sz="2800" b="1" dirty="0" smtClean="0"/>
              <a:t> </a:t>
            </a:r>
            <a:r>
              <a:rPr lang="pl-PL" sz="2800" b="1" dirty="0" err="1" smtClean="0"/>
              <a:t>in</a:t>
            </a:r>
            <a:r>
              <a:rPr lang="pl-PL" sz="2800" b="1" dirty="0" smtClean="0"/>
              <a:t> </a:t>
            </a:r>
            <a:r>
              <a:rPr lang="pl-PL" sz="2800" b="1" dirty="0" err="1" smtClean="0"/>
              <a:t>the</a:t>
            </a:r>
            <a:r>
              <a:rPr lang="pl-PL" sz="2800" b="1" dirty="0" smtClean="0"/>
              <a:t> </a:t>
            </a:r>
            <a:r>
              <a:rPr lang="pl-PL" sz="2800" b="1" dirty="0" err="1" smtClean="0"/>
              <a:t>study</a:t>
            </a:r>
            <a:r>
              <a:rPr lang="pl-PL" sz="2800" b="1" dirty="0" smtClean="0"/>
              <a:t> </a:t>
            </a:r>
            <a:r>
              <a:rPr lang="pl-PL" sz="2800" b="1" dirty="0" err="1" smtClean="0"/>
              <a:t>in</a:t>
            </a:r>
            <a:r>
              <a:rPr lang="pl-PL" sz="2800" b="1" dirty="0" smtClean="0"/>
              <a:t> </a:t>
            </a:r>
            <a:r>
              <a:rPr lang="pl-PL" sz="2800" b="1" dirty="0" err="1" smtClean="0"/>
              <a:t>the</a:t>
            </a:r>
            <a:r>
              <a:rPr lang="pl-PL" sz="2800" b="1" dirty="0" smtClean="0"/>
              <a:t> </a:t>
            </a:r>
            <a:r>
              <a:rPr lang="pl-PL" sz="2800" b="1" dirty="0" err="1" smtClean="0"/>
              <a:t>analyzed</a:t>
            </a:r>
            <a:r>
              <a:rPr lang="pl-PL" sz="2800" b="1" dirty="0" smtClean="0"/>
              <a:t> period</a:t>
            </a:r>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9" name="Wykres 8"/>
          <p:cNvGraphicFramePr>
            <a:graphicFrameLocks/>
          </p:cNvGraphicFramePr>
          <p:nvPr/>
        </p:nvGraphicFramePr>
        <p:xfrm>
          <a:off x="357158" y="1714488"/>
          <a:ext cx="8429684" cy="35004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8" name="Tytuł 4"/>
          <p:cNvSpPr txBox="1">
            <a:spLocks/>
          </p:cNvSpPr>
          <p:nvPr/>
        </p:nvSpPr>
        <p:spPr>
          <a:xfrm>
            <a:off x="107504" y="188640"/>
            <a:ext cx="7992888" cy="6685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Average</a:t>
            </a:r>
            <a:r>
              <a:rPr lang="pl-PL" sz="2800" b="1" dirty="0" smtClean="0"/>
              <a:t> </a:t>
            </a:r>
            <a:r>
              <a:rPr lang="pl-PL" sz="2800" b="1" dirty="0" err="1" smtClean="0"/>
              <a:t>annual</a:t>
            </a:r>
            <a:r>
              <a:rPr lang="pl-PL" sz="2800" b="1" dirty="0" smtClean="0"/>
              <a:t> </a:t>
            </a:r>
            <a:r>
              <a:rPr lang="en-US" sz="2800" b="1" dirty="0" smtClean="0"/>
              <a:t>TFP growth</a:t>
            </a:r>
            <a:r>
              <a:rPr lang="pl-PL" sz="2800" b="1" dirty="0" smtClean="0"/>
              <a:t> </a:t>
            </a:r>
            <a:r>
              <a:rPr lang="pl-PL" sz="2800" b="1" dirty="0" err="1" smtClean="0"/>
              <a:t>rate</a:t>
            </a:r>
            <a:r>
              <a:rPr lang="en-US" sz="2800" b="1" dirty="0" smtClean="0"/>
              <a:t> </a:t>
            </a:r>
            <a:endParaRPr lang="pl-PL" sz="2800" b="1" dirty="0" smtClean="0"/>
          </a:p>
        </p:txBody>
      </p:sp>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7" name="Wykres 6"/>
          <p:cNvGraphicFramePr/>
          <p:nvPr/>
        </p:nvGraphicFramePr>
        <p:xfrm>
          <a:off x="642910" y="1285860"/>
          <a:ext cx="7929617" cy="40719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99685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683568" y="1124744"/>
            <a:ext cx="7488832" cy="4032448"/>
          </a:xfrm>
        </p:spPr>
        <p:txBody>
          <a:bodyPr>
            <a:noAutofit/>
          </a:bodyPr>
          <a:lstStyle/>
          <a:p>
            <a:pPr algn="l" hangingPunct="0">
              <a:buFont typeface="Arial" pitchFamily="34" charset="0"/>
              <a:buChar char="•"/>
            </a:pPr>
            <a:r>
              <a:rPr lang="en-US" sz="2000" dirty="0" smtClean="0">
                <a:solidFill>
                  <a:schemeClr val="tx1"/>
                </a:solidFill>
              </a:rPr>
              <a:t>Knowledge base, developed through both internal and external sources, played a significantly more important role in the EU-15 than the EU-13, with a tendency to decrease these disparities only in the case of knowledge acquisition from other firms.</a:t>
            </a:r>
            <a:endParaRPr lang="pl-PL" sz="2000" dirty="0" smtClean="0">
              <a:solidFill>
                <a:schemeClr val="tx1"/>
              </a:solidFill>
            </a:endParaRPr>
          </a:p>
          <a:p>
            <a:pPr algn="l" hangingPunct="0">
              <a:buFont typeface="Arial" pitchFamily="34" charset="0"/>
              <a:buChar char="•"/>
            </a:pPr>
            <a:r>
              <a:rPr lang="en-US" sz="2000" dirty="0" smtClean="0">
                <a:solidFill>
                  <a:schemeClr val="tx1"/>
                </a:solidFill>
              </a:rPr>
              <a:t>The role of an internal knowledge base increased significantly in the period before and after the outbreak of the recent global financial crisis, while the role of knowledge acquisition from other firms decreased, particularly in the EU-15. The second finding is not in line with the subject literature on KIBS and outsourcing. The employment of professionals recorded the highest growth rate.</a:t>
            </a:r>
            <a:endParaRPr lang="pl-PL" sz="2000" dirty="0" smtClean="0">
              <a:solidFill>
                <a:schemeClr val="tx1"/>
              </a:solidFill>
            </a:endParaRPr>
          </a:p>
          <a:p>
            <a:pPr algn="l" hangingPunct="0">
              <a:buFont typeface="Arial" pitchFamily="34" charset="0"/>
              <a:buChar char="•"/>
            </a:pPr>
            <a:r>
              <a:rPr lang="en-US" sz="2000" dirty="0" smtClean="0">
                <a:solidFill>
                  <a:schemeClr val="tx1"/>
                </a:solidFill>
              </a:rPr>
              <a:t>Variation within the EU countries is high, especially in the case of HHS.</a:t>
            </a:r>
            <a:endParaRPr lang="pl-PL" sz="2000" dirty="0" smtClean="0">
              <a:solidFill>
                <a:schemeClr val="tx1"/>
              </a:solidFill>
            </a:endParaRPr>
          </a:p>
          <a:p>
            <a:pPr algn="l"/>
            <a:endParaRPr lang="pl-PL" sz="2000" dirty="0" smtClean="0">
              <a:solidFill>
                <a:prstClr val="black"/>
              </a:solidFill>
            </a:endParaRP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523387" y="227123"/>
            <a:ext cx="8229600" cy="7536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Conclusions</a:t>
            </a:r>
            <a:endParaRPr lang="pl-PL" sz="3200" dirty="0" smtClean="0"/>
          </a:p>
        </p:txBody>
      </p:sp>
    </p:spTree>
    <p:extLst>
      <p:ext uri="{BB962C8B-B14F-4D97-AF65-F5344CB8AC3E}">
        <p14:creationId xmlns="" xmlns:p14="http://schemas.microsoft.com/office/powerpoint/2010/main" val="267019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683568" y="1124744"/>
            <a:ext cx="7488832" cy="4608512"/>
          </a:xfrm>
        </p:spPr>
        <p:txBody>
          <a:bodyPr>
            <a:noAutofit/>
          </a:bodyPr>
          <a:lstStyle/>
          <a:p>
            <a:pPr algn="l" hangingPunct="0">
              <a:buFont typeface="Arial" pitchFamily="34" charset="0"/>
              <a:buChar char="•"/>
            </a:pPr>
            <a:r>
              <a:rPr lang="en-US" sz="2200" dirty="0" smtClean="0">
                <a:solidFill>
                  <a:schemeClr val="tx1"/>
                </a:solidFill>
              </a:rPr>
              <a:t>Ireland and Finland stood out with the highest importance of knowledge acquired through both methods (Ireland also by the highest dynamics). In Finland it seems that the declining role of knowledge acquisition from other firms negatively affects the TFP growth of the manufacturing sector.</a:t>
            </a:r>
            <a:endParaRPr lang="pl-PL" sz="2200" dirty="0" smtClean="0">
              <a:solidFill>
                <a:schemeClr val="tx1"/>
              </a:solidFill>
            </a:endParaRPr>
          </a:p>
          <a:p>
            <a:pPr algn="l" hangingPunct="0">
              <a:buFont typeface="Arial" pitchFamily="34" charset="0"/>
              <a:buChar char="•"/>
            </a:pPr>
            <a:r>
              <a:rPr lang="en-US" sz="2200" dirty="0" smtClean="0">
                <a:solidFill>
                  <a:schemeClr val="tx1"/>
                </a:solidFill>
              </a:rPr>
              <a:t>TFP growth was positively correlated with the growth rate of knowledge acquired from external sources, while negatively with the growth of knowledge developed internally. This suggests that the acquisition of knowledge from external sources was less expensive, and therefore the manufacturing sectors from those countries, which to a larger extent based their knowledge acquisition from external sources, achieved better results in productivity performance.</a:t>
            </a:r>
            <a:endParaRPr lang="pl-PL" sz="2200" dirty="0" smtClean="0">
              <a:solidFill>
                <a:schemeClr val="tx1"/>
              </a:solidFill>
            </a:endParaRPr>
          </a:p>
          <a:p>
            <a:pPr algn="l"/>
            <a:endParaRPr lang="pl-PL" sz="2200" dirty="0" smtClean="0">
              <a:solidFill>
                <a:prstClr val="black"/>
              </a:solidFill>
            </a:endParaRP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523387" y="227123"/>
            <a:ext cx="8229600" cy="7536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Conclusions</a:t>
            </a:r>
            <a:endParaRPr lang="pl-PL" sz="3200" dirty="0" smtClean="0"/>
          </a:p>
        </p:txBody>
      </p:sp>
    </p:spTree>
    <p:extLst>
      <p:ext uri="{BB962C8B-B14F-4D97-AF65-F5344CB8AC3E}">
        <p14:creationId xmlns="" xmlns:p14="http://schemas.microsoft.com/office/powerpoint/2010/main" val="267019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909804" y="857232"/>
            <a:ext cx="7262596" cy="4357718"/>
          </a:xfrm>
        </p:spPr>
        <p:txBody>
          <a:bodyPr>
            <a:noAutofit/>
          </a:bodyPr>
          <a:lstStyle/>
          <a:p>
            <a:pPr algn="l">
              <a:spcBef>
                <a:spcPts val="0"/>
              </a:spcBef>
            </a:pPr>
            <a:r>
              <a:rPr lang="pl-PL" sz="2400" dirty="0" err="1" smtClean="0">
                <a:solidFill>
                  <a:schemeClr val="tx1"/>
                </a:solidFill>
              </a:rPr>
              <a:t>Aim</a:t>
            </a:r>
            <a:r>
              <a:rPr lang="pl-PL" sz="2400" dirty="0" smtClean="0">
                <a:solidFill>
                  <a:schemeClr val="tx1"/>
                </a:solidFill>
              </a:rPr>
              <a:t>: </a:t>
            </a:r>
          </a:p>
          <a:p>
            <a:pPr algn="l">
              <a:spcBef>
                <a:spcPts val="0"/>
              </a:spcBef>
            </a:pPr>
            <a:r>
              <a:rPr lang="pl-PL" sz="2400" dirty="0">
                <a:solidFill>
                  <a:schemeClr val="tx1"/>
                </a:solidFill>
              </a:rPr>
              <a:t>	</a:t>
            </a:r>
            <a:r>
              <a:rPr lang="pl-PL" sz="2400" dirty="0" smtClean="0">
                <a:solidFill>
                  <a:schemeClr val="tx1"/>
                </a:solidFill>
              </a:rPr>
              <a:t>To</a:t>
            </a:r>
            <a:r>
              <a:rPr lang="en-US" sz="2400" dirty="0" smtClean="0">
                <a:solidFill>
                  <a:schemeClr val="tx1"/>
                </a:solidFill>
              </a:rPr>
              <a:t> examine</a:t>
            </a:r>
            <a:r>
              <a:rPr lang="pl-PL" sz="2400" dirty="0" smtClean="0">
                <a:solidFill>
                  <a:schemeClr val="tx1"/>
                </a:solidFill>
              </a:rPr>
              <a:t> </a:t>
            </a:r>
            <a:r>
              <a:rPr lang="en-US" sz="2400" dirty="0" smtClean="0">
                <a:solidFill>
                  <a:schemeClr val="tx1"/>
                </a:solidFill>
              </a:rPr>
              <a:t>the changing role of the internal </a:t>
            </a:r>
            <a:r>
              <a:rPr lang="pl-PL" sz="2400" dirty="0" smtClean="0">
                <a:solidFill>
                  <a:schemeClr val="tx1"/>
                </a:solidFill>
              </a:rPr>
              <a:t>	</a:t>
            </a:r>
            <a:r>
              <a:rPr lang="en-US" sz="2400" dirty="0" smtClean="0">
                <a:solidFill>
                  <a:schemeClr val="tx1"/>
                </a:solidFill>
              </a:rPr>
              <a:t>knowledge base and the acquisition of </a:t>
            </a:r>
            <a:r>
              <a:rPr lang="pl-PL" sz="2400" dirty="0" smtClean="0">
                <a:solidFill>
                  <a:schemeClr val="tx1"/>
                </a:solidFill>
              </a:rPr>
              <a:t>	</a:t>
            </a:r>
            <a:r>
              <a:rPr lang="en-US" sz="2400" dirty="0" smtClean="0">
                <a:solidFill>
                  <a:schemeClr val="tx1"/>
                </a:solidFill>
              </a:rPr>
              <a:t>knowledge from external sources in </a:t>
            </a:r>
            <a:r>
              <a:rPr lang="pl-PL" sz="2400" dirty="0" smtClean="0">
                <a:solidFill>
                  <a:schemeClr val="tx1"/>
                </a:solidFill>
              </a:rPr>
              <a:t>	</a:t>
            </a:r>
            <a:r>
              <a:rPr lang="en-US" sz="2400" dirty="0" smtClean="0">
                <a:solidFill>
                  <a:schemeClr val="tx1"/>
                </a:solidFill>
              </a:rPr>
              <a:t>manufacturing enterprises. </a:t>
            </a:r>
            <a:endParaRPr lang="pl-PL" sz="2400" dirty="0" smtClean="0">
              <a:solidFill>
                <a:schemeClr val="tx1"/>
              </a:solidFill>
            </a:endParaRPr>
          </a:p>
          <a:p>
            <a:pPr algn="l">
              <a:spcBef>
                <a:spcPts val="0"/>
              </a:spcBef>
            </a:pPr>
            <a:r>
              <a:rPr lang="pl-PL" sz="2400" dirty="0" err="1" smtClean="0">
                <a:solidFill>
                  <a:schemeClr val="tx1"/>
                </a:solidFill>
              </a:rPr>
              <a:t>Method</a:t>
            </a:r>
            <a:r>
              <a:rPr lang="pl-PL" sz="2400" dirty="0" smtClean="0">
                <a:solidFill>
                  <a:schemeClr val="tx1"/>
                </a:solidFill>
              </a:rPr>
              <a:t>: </a:t>
            </a:r>
          </a:p>
          <a:p>
            <a:pPr algn="l">
              <a:spcBef>
                <a:spcPts val="0"/>
              </a:spcBef>
            </a:pPr>
            <a:r>
              <a:rPr lang="pl-PL" sz="2400" dirty="0">
                <a:solidFill>
                  <a:schemeClr val="tx1"/>
                </a:solidFill>
              </a:rPr>
              <a:t>	</a:t>
            </a:r>
            <a:r>
              <a:rPr lang="pl-PL" sz="2400" dirty="0" err="1" smtClean="0">
                <a:solidFill>
                  <a:schemeClr val="tx1"/>
                </a:solidFill>
              </a:rPr>
              <a:t>Two</a:t>
            </a:r>
            <a:r>
              <a:rPr lang="pl-PL" sz="2400" dirty="0" smtClean="0">
                <a:solidFill>
                  <a:schemeClr val="tx1"/>
                </a:solidFill>
              </a:rPr>
              <a:t> </a:t>
            </a:r>
            <a:r>
              <a:rPr lang="pl-PL" sz="2400" dirty="0" err="1" smtClean="0">
                <a:solidFill>
                  <a:schemeClr val="tx1"/>
                </a:solidFill>
              </a:rPr>
              <a:t>indicators</a:t>
            </a:r>
            <a:r>
              <a:rPr lang="pl-PL" sz="2400" dirty="0" smtClean="0">
                <a:solidFill>
                  <a:schemeClr val="tx1"/>
                </a:solidFill>
              </a:rPr>
              <a:t> </a:t>
            </a:r>
            <a:r>
              <a:rPr lang="pl-PL" sz="2400" dirty="0" err="1" smtClean="0">
                <a:solidFill>
                  <a:schemeClr val="tx1"/>
                </a:solidFill>
              </a:rPr>
              <a:t>measuring</a:t>
            </a:r>
            <a:r>
              <a:rPr lang="pl-PL" sz="2400" dirty="0" smtClean="0">
                <a:solidFill>
                  <a:schemeClr val="tx1"/>
                </a:solidFill>
              </a:rPr>
              <a:t> </a:t>
            </a:r>
            <a:r>
              <a:rPr lang="pl-PL" sz="2400" dirty="0" err="1" smtClean="0">
                <a:solidFill>
                  <a:schemeClr val="tx1"/>
                </a:solidFill>
              </a:rPr>
              <a:t>the</a:t>
            </a:r>
            <a:r>
              <a:rPr lang="pl-PL" sz="2400" dirty="0" smtClean="0">
                <a:solidFill>
                  <a:schemeClr val="tx1"/>
                </a:solidFill>
              </a:rPr>
              <a:t> development of 	</a:t>
            </a:r>
            <a:r>
              <a:rPr lang="pl-PL" sz="2400" dirty="0" err="1" smtClean="0">
                <a:solidFill>
                  <a:schemeClr val="tx1"/>
                </a:solidFill>
              </a:rPr>
              <a:t>internal</a:t>
            </a:r>
            <a:r>
              <a:rPr lang="pl-PL" sz="2400" dirty="0" smtClean="0">
                <a:solidFill>
                  <a:schemeClr val="tx1"/>
                </a:solidFill>
              </a:rPr>
              <a:t> </a:t>
            </a:r>
            <a:r>
              <a:rPr lang="pl-PL" sz="2400" dirty="0" err="1" smtClean="0">
                <a:solidFill>
                  <a:schemeClr val="tx1"/>
                </a:solidFill>
              </a:rPr>
              <a:t>knowledge</a:t>
            </a:r>
            <a:r>
              <a:rPr lang="pl-PL" sz="2400" dirty="0" smtClean="0">
                <a:solidFill>
                  <a:schemeClr val="tx1"/>
                </a:solidFill>
              </a:rPr>
              <a:t> </a:t>
            </a:r>
            <a:r>
              <a:rPr lang="pl-PL" sz="2400" dirty="0" err="1" smtClean="0">
                <a:solidFill>
                  <a:schemeClr val="tx1"/>
                </a:solidFill>
              </a:rPr>
              <a:t>base</a:t>
            </a:r>
            <a:r>
              <a:rPr lang="pl-PL" sz="2400" dirty="0" smtClean="0">
                <a:solidFill>
                  <a:schemeClr val="tx1"/>
                </a:solidFill>
              </a:rPr>
              <a:t> </a:t>
            </a:r>
          </a:p>
          <a:p>
            <a:pPr algn="l">
              <a:spcBef>
                <a:spcPts val="0"/>
              </a:spcBef>
            </a:pPr>
            <a:r>
              <a:rPr lang="pl-PL" sz="2400" dirty="0" smtClean="0">
                <a:solidFill>
                  <a:schemeClr val="tx1"/>
                </a:solidFill>
              </a:rPr>
              <a:t>	One </a:t>
            </a:r>
            <a:r>
              <a:rPr lang="pl-PL" sz="2400" dirty="0" err="1" smtClean="0">
                <a:solidFill>
                  <a:schemeClr val="tx1"/>
                </a:solidFill>
              </a:rPr>
              <a:t>indicator</a:t>
            </a:r>
            <a:r>
              <a:rPr lang="pl-PL" sz="2400" dirty="0" smtClean="0">
                <a:solidFill>
                  <a:schemeClr val="tx1"/>
                </a:solidFill>
              </a:rPr>
              <a:t> </a:t>
            </a:r>
            <a:r>
              <a:rPr lang="pl-PL" sz="2400" dirty="0" err="1" smtClean="0">
                <a:solidFill>
                  <a:schemeClr val="tx1"/>
                </a:solidFill>
              </a:rPr>
              <a:t>measuring</a:t>
            </a:r>
            <a:r>
              <a:rPr lang="pl-PL" sz="2400" dirty="0" smtClean="0">
                <a:solidFill>
                  <a:schemeClr val="tx1"/>
                </a:solidFill>
              </a:rPr>
              <a:t> </a:t>
            </a:r>
            <a:r>
              <a:rPr lang="pl-PL" sz="2400" dirty="0" err="1" smtClean="0">
                <a:solidFill>
                  <a:schemeClr val="tx1"/>
                </a:solidFill>
              </a:rPr>
              <a:t>knowledge</a:t>
            </a:r>
            <a:r>
              <a:rPr lang="pl-PL" sz="2400" dirty="0" smtClean="0">
                <a:solidFill>
                  <a:schemeClr val="tx1"/>
                </a:solidFill>
              </a:rPr>
              <a:t> </a:t>
            </a:r>
            <a:r>
              <a:rPr lang="pl-PL" sz="2400" dirty="0" err="1" smtClean="0">
                <a:solidFill>
                  <a:schemeClr val="tx1"/>
                </a:solidFill>
              </a:rPr>
              <a:t>acquired</a:t>
            </a:r>
            <a:r>
              <a:rPr lang="pl-PL" sz="2400" dirty="0" smtClean="0">
                <a:solidFill>
                  <a:schemeClr val="tx1"/>
                </a:solidFill>
              </a:rPr>
              <a:t> 	</a:t>
            </a:r>
            <a:r>
              <a:rPr lang="pl-PL" sz="2400" dirty="0" err="1" smtClean="0">
                <a:solidFill>
                  <a:schemeClr val="tx1"/>
                </a:solidFill>
              </a:rPr>
              <a:t>from</a:t>
            </a:r>
            <a:r>
              <a:rPr lang="pl-PL" sz="2400" dirty="0" smtClean="0">
                <a:solidFill>
                  <a:schemeClr val="tx1"/>
                </a:solidFill>
              </a:rPr>
              <a:t> </a:t>
            </a:r>
            <a:r>
              <a:rPr lang="pl-PL" sz="2400" dirty="0" err="1" smtClean="0">
                <a:solidFill>
                  <a:schemeClr val="tx1"/>
                </a:solidFill>
              </a:rPr>
              <a:t>other</a:t>
            </a:r>
            <a:r>
              <a:rPr lang="pl-PL" sz="2400" dirty="0" smtClean="0">
                <a:solidFill>
                  <a:schemeClr val="tx1"/>
                </a:solidFill>
              </a:rPr>
              <a:t> </a:t>
            </a:r>
            <a:r>
              <a:rPr lang="pl-PL" sz="2400" dirty="0" err="1" smtClean="0">
                <a:solidFill>
                  <a:schemeClr val="tx1"/>
                </a:solidFill>
              </a:rPr>
              <a:t>firms</a:t>
            </a:r>
            <a:endParaRPr lang="pl-PL" sz="2400" dirty="0" smtClean="0">
              <a:solidFill>
                <a:schemeClr val="tx1"/>
              </a:solidFill>
            </a:endParaRPr>
          </a:p>
          <a:p>
            <a:pPr algn="l">
              <a:spcBef>
                <a:spcPts val="0"/>
              </a:spcBef>
            </a:pPr>
            <a:r>
              <a:rPr lang="pl-PL" sz="2400" dirty="0" smtClean="0">
                <a:solidFill>
                  <a:schemeClr val="tx1"/>
                </a:solidFill>
              </a:rPr>
              <a:t>Data: </a:t>
            </a:r>
          </a:p>
          <a:p>
            <a:pPr algn="l">
              <a:spcBef>
                <a:spcPts val="0"/>
              </a:spcBef>
            </a:pPr>
            <a:r>
              <a:rPr lang="pl-PL" sz="2400" dirty="0">
                <a:solidFill>
                  <a:schemeClr val="tx1"/>
                </a:solidFill>
              </a:rPr>
              <a:t>	</a:t>
            </a:r>
            <a:r>
              <a:rPr lang="pl-PL" sz="2400" dirty="0" smtClean="0">
                <a:solidFill>
                  <a:schemeClr val="tx1"/>
                </a:solidFill>
              </a:rPr>
              <a:t>WIOD (2013, 2016); EU KLEMS (2017); </a:t>
            </a:r>
            <a:r>
              <a:rPr lang="pl-PL" sz="2400" dirty="0" err="1" smtClean="0">
                <a:solidFill>
                  <a:schemeClr val="tx1"/>
                </a:solidFill>
              </a:rPr>
              <a:t>Eurostat</a:t>
            </a:r>
            <a:r>
              <a:rPr lang="pl-PL" sz="2400" dirty="0" smtClean="0">
                <a:solidFill>
                  <a:schemeClr val="tx1"/>
                </a:solidFill>
              </a:rPr>
              <a:t> 	(2017)</a:t>
            </a:r>
            <a:endParaRPr lang="pl-PL" sz="2400" dirty="0">
              <a:solidFill>
                <a:schemeClr val="tx1"/>
              </a:solidFill>
            </a:endParaRPr>
          </a:p>
          <a:p>
            <a:r>
              <a:rPr lang="pl-PL" sz="2000" dirty="0" smtClean="0"/>
              <a:t> </a:t>
            </a:r>
            <a:endParaRPr lang="pl-PL" sz="2000" dirty="0"/>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a:p>
        </p:txBody>
      </p:sp>
    </p:spTree>
    <p:extLst>
      <p:ext uri="{BB962C8B-B14F-4D97-AF65-F5344CB8AC3E}">
        <p14:creationId xmlns="" xmlns:p14="http://schemas.microsoft.com/office/powerpoint/2010/main" val="389175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Podtytuł 2"/>
          <p:cNvSpPr>
            <a:spLocks noGrp="1"/>
          </p:cNvSpPr>
          <p:nvPr>
            <p:ph type="subTitle" idx="1"/>
          </p:nvPr>
        </p:nvSpPr>
        <p:spPr>
          <a:xfrm>
            <a:off x="909804" y="785794"/>
            <a:ext cx="7262596" cy="4429156"/>
          </a:xfrm>
        </p:spPr>
        <p:txBody>
          <a:bodyPr>
            <a:noAutofit/>
          </a:bodyPr>
          <a:lstStyle/>
          <a:p>
            <a:pPr algn="l">
              <a:spcBef>
                <a:spcPts val="0"/>
              </a:spcBef>
            </a:pPr>
            <a:r>
              <a:rPr lang="pl-PL" sz="2400" dirty="0" err="1" smtClean="0">
                <a:solidFill>
                  <a:schemeClr val="tx1"/>
                </a:solidFill>
              </a:rPr>
              <a:t>Covered</a:t>
            </a:r>
            <a:r>
              <a:rPr lang="pl-PL" sz="2400" dirty="0" smtClean="0">
                <a:solidFill>
                  <a:schemeClr val="tx1"/>
                </a:solidFill>
              </a:rPr>
              <a:t> period: </a:t>
            </a:r>
          </a:p>
          <a:p>
            <a:pPr algn="l">
              <a:spcBef>
                <a:spcPts val="0"/>
              </a:spcBef>
            </a:pPr>
            <a:r>
              <a:rPr lang="pl-PL" sz="2400" dirty="0">
                <a:solidFill>
                  <a:schemeClr val="tx1"/>
                </a:solidFill>
              </a:rPr>
              <a:t>	</a:t>
            </a:r>
            <a:r>
              <a:rPr lang="pl-PL" sz="2400" dirty="0" err="1" smtClean="0">
                <a:solidFill>
                  <a:schemeClr val="tx1"/>
                </a:solidFill>
              </a:rPr>
              <a:t>Hours</a:t>
            </a:r>
            <a:r>
              <a:rPr lang="pl-PL" sz="2400" dirty="0" smtClean="0">
                <a:solidFill>
                  <a:schemeClr val="tx1"/>
                </a:solidFill>
              </a:rPr>
              <a:t> </a:t>
            </a:r>
            <a:r>
              <a:rPr lang="pl-PL" sz="2400" dirty="0" err="1" smtClean="0">
                <a:solidFill>
                  <a:schemeClr val="tx1"/>
                </a:solidFill>
              </a:rPr>
              <a:t>worked</a:t>
            </a:r>
            <a:r>
              <a:rPr lang="pl-PL" sz="2400" dirty="0" smtClean="0">
                <a:solidFill>
                  <a:schemeClr val="tx1"/>
                </a:solidFill>
              </a:rPr>
              <a:t> by high </a:t>
            </a:r>
            <a:r>
              <a:rPr lang="pl-PL" sz="2400" dirty="0" err="1" smtClean="0">
                <a:solidFill>
                  <a:schemeClr val="tx1"/>
                </a:solidFill>
              </a:rPr>
              <a:t>skilled</a:t>
            </a:r>
            <a:r>
              <a:rPr lang="pl-PL" sz="2400" dirty="0" smtClean="0">
                <a:solidFill>
                  <a:schemeClr val="tx1"/>
                </a:solidFill>
              </a:rPr>
              <a:t> </a:t>
            </a:r>
            <a:r>
              <a:rPr lang="pl-PL" sz="2400" dirty="0" err="1" smtClean="0">
                <a:solidFill>
                  <a:schemeClr val="tx1"/>
                </a:solidFill>
              </a:rPr>
              <a:t>persons</a:t>
            </a:r>
            <a:r>
              <a:rPr lang="pl-PL" sz="2400" dirty="0" smtClean="0">
                <a:solidFill>
                  <a:schemeClr val="tx1"/>
                </a:solidFill>
              </a:rPr>
              <a:t> – 1995-	2007(2009) </a:t>
            </a:r>
          </a:p>
          <a:p>
            <a:pPr algn="l">
              <a:spcBef>
                <a:spcPts val="0"/>
              </a:spcBef>
            </a:pPr>
            <a:r>
              <a:rPr lang="pl-PL" sz="2400" dirty="0" smtClean="0">
                <a:solidFill>
                  <a:schemeClr val="tx1"/>
                </a:solidFill>
              </a:rPr>
              <a:t>	</a:t>
            </a:r>
            <a:r>
              <a:rPr lang="pl-PL" sz="2400" dirty="0" err="1" smtClean="0">
                <a:solidFill>
                  <a:schemeClr val="tx1"/>
                </a:solidFill>
              </a:rPr>
              <a:t>Number</a:t>
            </a:r>
            <a:r>
              <a:rPr lang="pl-PL" sz="2400" dirty="0" smtClean="0">
                <a:solidFill>
                  <a:schemeClr val="tx1"/>
                </a:solidFill>
              </a:rPr>
              <a:t> of </a:t>
            </a:r>
            <a:r>
              <a:rPr lang="pl-PL" sz="2400" dirty="0" err="1" smtClean="0">
                <a:solidFill>
                  <a:schemeClr val="tx1"/>
                </a:solidFill>
              </a:rPr>
              <a:t>professionals</a:t>
            </a:r>
            <a:r>
              <a:rPr lang="pl-PL" sz="2400" dirty="0" smtClean="0">
                <a:solidFill>
                  <a:schemeClr val="tx1"/>
                </a:solidFill>
              </a:rPr>
              <a:t> – 2008-2016</a:t>
            </a:r>
            <a:r>
              <a:rPr lang="en-US" sz="2400" dirty="0" smtClean="0">
                <a:solidFill>
                  <a:schemeClr val="tx1"/>
                </a:solidFill>
              </a:rPr>
              <a:t> </a:t>
            </a:r>
            <a:endParaRPr lang="pl-PL" sz="2400" dirty="0" smtClean="0">
              <a:solidFill>
                <a:schemeClr val="tx1"/>
              </a:solidFill>
            </a:endParaRPr>
          </a:p>
          <a:p>
            <a:pPr algn="l">
              <a:spcBef>
                <a:spcPts val="0"/>
              </a:spcBef>
            </a:pPr>
            <a:r>
              <a:rPr lang="pl-PL" sz="2400" dirty="0" smtClean="0">
                <a:solidFill>
                  <a:schemeClr val="tx1"/>
                </a:solidFill>
              </a:rPr>
              <a:t>	</a:t>
            </a:r>
            <a:r>
              <a:rPr lang="pl-PL" sz="2400" dirty="0" err="1" smtClean="0">
                <a:solidFill>
                  <a:schemeClr val="tx1"/>
                </a:solidFill>
              </a:rPr>
              <a:t>Knowledge-intensive</a:t>
            </a:r>
            <a:r>
              <a:rPr lang="pl-PL" sz="2400" dirty="0" smtClean="0">
                <a:solidFill>
                  <a:schemeClr val="tx1"/>
                </a:solidFill>
              </a:rPr>
              <a:t> business services </a:t>
            </a:r>
            <a:r>
              <a:rPr lang="pl-PL" sz="2400" dirty="0" err="1" smtClean="0">
                <a:solidFill>
                  <a:schemeClr val="tx1"/>
                </a:solidFill>
              </a:rPr>
              <a:t>input</a:t>
            </a:r>
            <a:r>
              <a:rPr lang="pl-PL" sz="2400" dirty="0" smtClean="0">
                <a:solidFill>
                  <a:schemeClr val="tx1"/>
                </a:solidFill>
              </a:rPr>
              <a:t> – 	2000-2014 (</a:t>
            </a:r>
            <a:r>
              <a:rPr lang="pl-PL" sz="2400" dirty="0" err="1" smtClean="0">
                <a:solidFill>
                  <a:schemeClr val="tx1"/>
                </a:solidFill>
              </a:rPr>
              <a:t>divided</a:t>
            </a:r>
            <a:r>
              <a:rPr lang="pl-PL" sz="2400" dirty="0" smtClean="0">
                <a:solidFill>
                  <a:schemeClr val="tx1"/>
                </a:solidFill>
              </a:rPr>
              <a:t> </a:t>
            </a:r>
            <a:r>
              <a:rPr lang="pl-PL" sz="2400" dirty="0" err="1" smtClean="0">
                <a:solidFill>
                  <a:schemeClr val="tx1"/>
                </a:solidFill>
              </a:rPr>
              <a:t>into</a:t>
            </a:r>
            <a:r>
              <a:rPr lang="pl-PL" sz="2400" dirty="0" smtClean="0">
                <a:solidFill>
                  <a:schemeClr val="tx1"/>
                </a:solidFill>
              </a:rPr>
              <a:t> </a:t>
            </a:r>
            <a:r>
              <a:rPr lang="pl-PL" sz="2400" dirty="0" err="1" smtClean="0">
                <a:solidFill>
                  <a:schemeClr val="tx1"/>
                </a:solidFill>
              </a:rPr>
              <a:t>two</a:t>
            </a:r>
            <a:r>
              <a:rPr lang="pl-PL" sz="2400" dirty="0" smtClean="0">
                <a:solidFill>
                  <a:schemeClr val="tx1"/>
                </a:solidFill>
              </a:rPr>
              <a:t> </a:t>
            </a:r>
            <a:r>
              <a:rPr lang="pl-PL" sz="2400" dirty="0" err="1" smtClean="0">
                <a:solidFill>
                  <a:schemeClr val="tx1"/>
                </a:solidFill>
              </a:rPr>
              <a:t>sub-periods</a:t>
            </a:r>
            <a:r>
              <a:rPr lang="pl-PL" sz="2400" dirty="0" smtClean="0">
                <a:solidFill>
                  <a:schemeClr val="tx1"/>
                </a:solidFill>
              </a:rPr>
              <a:t> 2000-	2007 and 2008-2014)</a:t>
            </a:r>
            <a:r>
              <a:rPr lang="en-US" sz="2400" dirty="0" smtClean="0">
                <a:solidFill>
                  <a:schemeClr val="tx1"/>
                </a:solidFill>
              </a:rPr>
              <a:t> </a:t>
            </a:r>
            <a:endParaRPr lang="pl-PL" sz="2400" dirty="0" smtClean="0">
              <a:solidFill>
                <a:schemeClr val="tx1"/>
              </a:solidFill>
            </a:endParaRPr>
          </a:p>
          <a:p>
            <a:pPr algn="l">
              <a:spcBef>
                <a:spcPts val="0"/>
              </a:spcBef>
            </a:pPr>
            <a:r>
              <a:rPr lang="pl-PL" sz="2400" dirty="0" smtClean="0">
                <a:solidFill>
                  <a:schemeClr val="tx1"/>
                </a:solidFill>
              </a:rPr>
              <a:t>	TFP – 1995-2015 (</a:t>
            </a:r>
            <a:r>
              <a:rPr lang="pl-PL" sz="2400" dirty="0" err="1" smtClean="0">
                <a:solidFill>
                  <a:schemeClr val="tx1"/>
                </a:solidFill>
              </a:rPr>
              <a:t>divided</a:t>
            </a:r>
            <a:r>
              <a:rPr lang="pl-PL" sz="2400" dirty="0" smtClean="0">
                <a:solidFill>
                  <a:schemeClr val="tx1"/>
                </a:solidFill>
              </a:rPr>
              <a:t> </a:t>
            </a:r>
            <a:r>
              <a:rPr lang="pl-PL" sz="2400" dirty="0" err="1" smtClean="0">
                <a:solidFill>
                  <a:schemeClr val="tx1"/>
                </a:solidFill>
              </a:rPr>
              <a:t>into</a:t>
            </a:r>
            <a:r>
              <a:rPr lang="pl-PL" sz="2400" dirty="0" smtClean="0">
                <a:solidFill>
                  <a:schemeClr val="tx1"/>
                </a:solidFill>
              </a:rPr>
              <a:t> </a:t>
            </a:r>
            <a:r>
              <a:rPr lang="pl-PL" sz="2400" dirty="0" err="1" smtClean="0">
                <a:solidFill>
                  <a:schemeClr val="tx1"/>
                </a:solidFill>
              </a:rPr>
              <a:t>two</a:t>
            </a:r>
            <a:r>
              <a:rPr lang="pl-PL" sz="2400" dirty="0" smtClean="0">
                <a:solidFill>
                  <a:schemeClr val="tx1"/>
                </a:solidFill>
              </a:rPr>
              <a:t> </a:t>
            </a:r>
            <a:r>
              <a:rPr lang="pl-PL" sz="2400" dirty="0" err="1" smtClean="0">
                <a:solidFill>
                  <a:schemeClr val="tx1"/>
                </a:solidFill>
              </a:rPr>
              <a:t>sub-periods</a:t>
            </a:r>
            <a:r>
              <a:rPr lang="pl-PL" sz="2400" dirty="0" smtClean="0">
                <a:solidFill>
                  <a:schemeClr val="tx1"/>
                </a:solidFill>
              </a:rPr>
              <a:t> 	1995-2007 and 2008-2015)</a:t>
            </a:r>
          </a:p>
          <a:p>
            <a:pPr algn="l">
              <a:spcBef>
                <a:spcPts val="0"/>
              </a:spcBef>
            </a:pPr>
            <a:endParaRPr lang="pl-PL" sz="2400" dirty="0" smtClean="0">
              <a:solidFill>
                <a:schemeClr val="tx1"/>
              </a:solidFill>
            </a:endParaRPr>
          </a:p>
          <a:p>
            <a:pPr algn="l">
              <a:spcBef>
                <a:spcPts val="0"/>
              </a:spcBef>
            </a:pPr>
            <a:r>
              <a:rPr lang="pl-PL" sz="2400" dirty="0" err="1" smtClean="0">
                <a:solidFill>
                  <a:schemeClr val="tx1"/>
                </a:solidFill>
              </a:rPr>
              <a:t>Covered</a:t>
            </a:r>
            <a:r>
              <a:rPr lang="pl-PL" sz="2400" dirty="0" smtClean="0">
                <a:solidFill>
                  <a:schemeClr val="tx1"/>
                </a:solidFill>
              </a:rPr>
              <a:t> </a:t>
            </a:r>
            <a:r>
              <a:rPr lang="pl-PL" sz="2400" dirty="0" err="1" smtClean="0">
                <a:solidFill>
                  <a:schemeClr val="tx1"/>
                </a:solidFill>
              </a:rPr>
              <a:t>countries</a:t>
            </a:r>
            <a:r>
              <a:rPr lang="pl-PL" sz="2400" dirty="0" smtClean="0">
                <a:solidFill>
                  <a:schemeClr val="tx1"/>
                </a:solidFill>
              </a:rPr>
              <a:t>: </a:t>
            </a:r>
          </a:p>
          <a:p>
            <a:pPr algn="l">
              <a:spcBef>
                <a:spcPts val="0"/>
              </a:spcBef>
            </a:pPr>
            <a:r>
              <a:rPr lang="pl-PL" sz="2400" dirty="0">
                <a:solidFill>
                  <a:schemeClr val="tx1"/>
                </a:solidFill>
              </a:rPr>
              <a:t>	</a:t>
            </a:r>
            <a:r>
              <a:rPr lang="en-US" sz="2400" dirty="0" smtClean="0">
                <a:solidFill>
                  <a:schemeClr val="tx1"/>
                </a:solidFill>
              </a:rPr>
              <a:t>EU countries</a:t>
            </a:r>
            <a:r>
              <a:rPr lang="pl-PL" sz="2400" dirty="0" smtClean="0">
                <a:solidFill>
                  <a:schemeClr val="tx1"/>
                </a:solidFill>
              </a:rPr>
              <a:t>.</a:t>
            </a:r>
          </a:p>
          <a:p>
            <a:pPr algn="l">
              <a:spcBef>
                <a:spcPts val="0"/>
              </a:spcBef>
            </a:pPr>
            <a:r>
              <a:rPr lang="pl-PL" sz="2400" dirty="0">
                <a:solidFill>
                  <a:schemeClr val="tx1"/>
                </a:solidFill>
              </a:rPr>
              <a:t>	</a:t>
            </a:r>
          </a:p>
          <a:p>
            <a:endParaRPr lang="pl-PL" sz="2000" dirty="0"/>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a:p>
        </p:txBody>
      </p:sp>
    </p:spTree>
    <p:extLst>
      <p:ext uri="{BB962C8B-B14F-4D97-AF65-F5344CB8AC3E}">
        <p14:creationId xmlns="" xmlns:p14="http://schemas.microsoft.com/office/powerpoint/2010/main" val="389175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457200" y="274638"/>
            <a:ext cx="8229600" cy="7254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Internal</a:t>
            </a:r>
            <a:r>
              <a:rPr lang="pl-PL" sz="3200" b="1" dirty="0" smtClean="0"/>
              <a:t> and </a:t>
            </a:r>
            <a:r>
              <a:rPr lang="pl-PL" sz="3200" b="1" dirty="0" err="1" smtClean="0"/>
              <a:t>external</a:t>
            </a:r>
            <a:r>
              <a:rPr lang="pl-PL" sz="3200" b="1" dirty="0" smtClean="0"/>
              <a:t> </a:t>
            </a:r>
            <a:r>
              <a:rPr lang="pl-PL" sz="3200" b="1" dirty="0" err="1" smtClean="0"/>
              <a:t>knowledge</a:t>
            </a:r>
            <a:r>
              <a:rPr lang="pl-PL" sz="3200" b="1" dirty="0" smtClean="0"/>
              <a:t> </a:t>
            </a:r>
            <a:r>
              <a:rPr lang="pl-PL" sz="3200" b="1" dirty="0" err="1" smtClean="0"/>
              <a:t>base</a:t>
            </a:r>
            <a:endParaRPr lang="pl-PL" sz="3200" b="1" dirty="0" smtClean="0"/>
          </a:p>
        </p:txBody>
      </p:sp>
      <p:sp>
        <p:nvSpPr>
          <p:cNvPr id="8" name="Symbol zastępczy zawartości 5"/>
          <p:cNvSpPr txBox="1">
            <a:spLocks/>
          </p:cNvSpPr>
          <p:nvPr/>
        </p:nvSpPr>
        <p:spPr>
          <a:xfrm>
            <a:off x="523387" y="1071546"/>
            <a:ext cx="8229600" cy="4857784"/>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3700" dirty="0" smtClean="0">
                <a:solidFill>
                  <a:schemeClr val="tx1"/>
                </a:solidFill>
              </a:rPr>
              <a:t>Firms need to acquire new knowledge from numerous internal and external sources in order to constantly generate innovations and maintain their competitive edge.</a:t>
            </a:r>
            <a:endParaRPr lang="pl-PL" sz="3700" dirty="0" smtClean="0">
              <a:solidFill>
                <a:schemeClr val="tx1"/>
              </a:solidFill>
            </a:endParaRPr>
          </a:p>
          <a:p>
            <a:pPr marL="342900" indent="-342900" algn="l">
              <a:buFont typeface="Arial" pitchFamily="34" charset="0"/>
              <a:buChar char="•"/>
            </a:pPr>
            <a:r>
              <a:rPr lang="pl-PL" sz="3700" dirty="0" smtClean="0">
                <a:solidFill>
                  <a:schemeClr val="tx1"/>
                </a:solidFill>
              </a:rPr>
              <a:t>T</a:t>
            </a:r>
            <a:r>
              <a:rPr lang="en-US" sz="3700" dirty="0" smtClean="0">
                <a:solidFill>
                  <a:schemeClr val="tx1"/>
                </a:solidFill>
              </a:rPr>
              <a:t>he development of knowledge-based economies, the information and communications technology (ICT) revolution, and increased competition in markets have resulted in the need to reorganize production processes in order to increase their efficiency (Jones &amp; </a:t>
            </a:r>
            <a:r>
              <a:rPr lang="en-US" sz="3700" dirty="0" err="1" smtClean="0">
                <a:solidFill>
                  <a:schemeClr val="tx1"/>
                </a:solidFill>
              </a:rPr>
              <a:t>Kierzkowski</a:t>
            </a:r>
            <a:r>
              <a:rPr lang="en-US" sz="3700" dirty="0" smtClean="0">
                <a:solidFill>
                  <a:schemeClr val="tx1"/>
                </a:solidFill>
              </a:rPr>
              <a:t> 1990, Baldwin 2014).</a:t>
            </a:r>
            <a:endParaRPr lang="pl-PL" sz="3700" dirty="0" smtClean="0">
              <a:solidFill>
                <a:schemeClr val="tx1"/>
              </a:solidFill>
            </a:endParaRPr>
          </a:p>
          <a:p>
            <a:pPr marL="342900" indent="-342900" algn="l">
              <a:buFont typeface="Arial" pitchFamily="34" charset="0"/>
              <a:buChar char="•"/>
            </a:pPr>
            <a:r>
              <a:rPr lang="en-US" sz="3700" dirty="0" smtClean="0">
                <a:solidFill>
                  <a:schemeClr val="tx1"/>
                </a:solidFill>
              </a:rPr>
              <a:t>As a result, the growing demand for business services (in particular those related to new technologies and knowledge, which are called “knowledge-intensive business services” – KIBS), as well as the tendency</a:t>
            </a:r>
            <a:r>
              <a:rPr lang="pl-PL" sz="3700" dirty="0" smtClean="0">
                <a:solidFill>
                  <a:schemeClr val="tx1"/>
                </a:solidFill>
              </a:rPr>
              <a:t> </a:t>
            </a:r>
            <a:r>
              <a:rPr lang="en-US" sz="3700" dirty="0" smtClean="0">
                <a:solidFill>
                  <a:schemeClr val="tx1"/>
                </a:solidFill>
              </a:rPr>
              <a:t>to outsource and offshore business services</a:t>
            </a:r>
            <a:r>
              <a:rPr lang="pl-PL" sz="3700" dirty="0" smtClean="0">
                <a:solidFill>
                  <a:schemeClr val="tx1"/>
                </a:solidFill>
              </a:rPr>
              <a:t> </a:t>
            </a:r>
            <a:r>
              <a:rPr lang="pl-PL" sz="3700" dirty="0" err="1" smtClean="0">
                <a:solidFill>
                  <a:schemeClr val="tx1"/>
                </a:solidFill>
              </a:rPr>
              <a:t>have</a:t>
            </a:r>
            <a:r>
              <a:rPr lang="pl-PL" sz="3700" dirty="0" smtClean="0">
                <a:solidFill>
                  <a:schemeClr val="tx1"/>
                </a:solidFill>
              </a:rPr>
              <a:t> </a:t>
            </a:r>
            <a:r>
              <a:rPr lang="pl-PL" sz="3700" dirty="0" err="1" smtClean="0">
                <a:solidFill>
                  <a:schemeClr val="tx1"/>
                </a:solidFill>
              </a:rPr>
              <a:t>been</a:t>
            </a:r>
            <a:r>
              <a:rPr lang="pl-PL" sz="3700" dirty="0" smtClean="0">
                <a:solidFill>
                  <a:schemeClr val="tx1"/>
                </a:solidFill>
              </a:rPr>
              <a:t> </a:t>
            </a:r>
            <a:r>
              <a:rPr lang="pl-PL" sz="3700" dirty="0" err="1" smtClean="0">
                <a:solidFill>
                  <a:schemeClr val="tx1"/>
                </a:solidFill>
              </a:rPr>
              <a:t>observed</a:t>
            </a:r>
            <a:r>
              <a:rPr lang="en-US" sz="3700" dirty="0" smtClean="0">
                <a:solidFill>
                  <a:schemeClr val="tx1"/>
                </a:solidFill>
              </a:rPr>
              <a:t>. In the light of this phenomenon, the growing importance of knowledge input acquired from external sources should be expected.</a:t>
            </a:r>
            <a:endParaRPr lang="pl-PL" sz="3700" dirty="0" smtClean="0">
              <a:solidFill>
                <a:schemeClr val="tx1"/>
              </a:solidFill>
            </a:endParaRPr>
          </a:p>
          <a:p>
            <a:pPr marL="342900" indent="-342900" algn="l">
              <a:buFont typeface="Arial" pitchFamily="34" charset="0"/>
              <a:buChar char="•"/>
            </a:pPr>
            <a:endParaRPr lang="pl-PL" sz="2800" dirty="0" smtClean="0">
              <a:solidFill>
                <a:schemeClr val="tx1"/>
              </a:solidFill>
            </a:endParaRPr>
          </a:p>
          <a:p>
            <a:pPr marL="342900" indent="-342900" algn="l">
              <a:buFont typeface="Arial" pitchFamily="34" charset="0"/>
              <a:buChar char="•"/>
            </a:pPr>
            <a:endParaRPr lang="pl-PL" sz="2800" dirty="0" smtClean="0">
              <a:solidFill>
                <a:schemeClr val="tx1"/>
              </a:solidFill>
            </a:endParaRPr>
          </a:p>
          <a:p>
            <a:pPr marL="342900" indent="-342900" algn="l">
              <a:buFont typeface="Arial" pitchFamily="34" charset="0"/>
              <a:buChar char="•"/>
            </a:pPr>
            <a:endParaRPr lang="pl-PL" sz="2800" dirty="0">
              <a:solidFill>
                <a:schemeClr val="tx1"/>
              </a:solidFill>
            </a:endParaRPr>
          </a:p>
          <a:p>
            <a:endParaRPr lang="pl-PL" dirty="0" smtClean="0"/>
          </a:p>
        </p:txBody>
      </p:sp>
    </p:spTree>
    <p:extLst>
      <p:ext uri="{BB962C8B-B14F-4D97-AF65-F5344CB8AC3E}">
        <p14:creationId xmlns="" xmlns:p14="http://schemas.microsoft.com/office/powerpoint/2010/main" val="358913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457200" y="274638"/>
            <a:ext cx="8229600" cy="7254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Internal</a:t>
            </a:r>
            <a:r>
              <a:rPr lang="pl-PL" sz="3200" b="1" dirty="0" smtClean="0"/>
              <a:t> and </a:t>
            </a:r>
            <a:r>
              <a:rPr lang="pl-PL" sz="3200" b="1" dirty="0" err="1" smtClean="0"/>
              <a:t>external</a:t>
            </a:r>
            <a:r>
              <a:rPr lang="pl-PL" sz="3200" b="1" dirty="0" smtClean="0"/>
              <a:t> </a:t>
            </a:r>
            <a:r>
              <a:rPr lang="pl-PL" sz="3200" b="1" dirty="0" err="1" smtClean="0"/>
              <a:t>knowledge</a:t>
            </a:r>
            <a:r>
              <a:rPr lang="pl-PL" sz="3200" b="1" dirty="0" smtClean="0"/>
              <a:t> </a:t>
            </a:r>
            <a:r>
              <a:rPr lang="pl-PL" sz="3200" b="1" dirty="0" err="1" smtClean="0"/>
              <a:t>base</a:t>
            </a:r>
            <a:endParaRPr lang="pl-PL" sz="3200" b="1" dirty="0" smtClean="0"/>
          </a:p>
        </p:txBody>
      </p:sp>
      <p:sp>
        <p:nvSpPr>
          <p:cNvPr id="8" name="Symbol zastępczy zawartości 5"/>
          <p:cNvSpPr txBox="1">
            <a:spLocks/>
          </p:cNvSpPr>
          <p:nvPr/>
        </p:nvSpPr>
        <p:spPr>
          <a:xfrm>
            <a:off x="523387" y="1071546"/>
            <a:ext cx="8229600" cy="4857784"/>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3300" dirty="0" smtClean="0">
                <a:solidFill>
                  <a:schemeClr val="tx1"/>
                </a:solidFill>
              </a:rPr>
              <a:t>High-skilled, professional employees represent the most important internal source of knowledge (</a:t>
            </a:r>
            <a:r>
              <a:rPr lang="en-US" sz="3300" dirty="0" err="1" smtClean="0">
                <a:solidFill>
                  <a:schemeClr val="tx1"/>
                </a:solidFill>
              </a:rPr>
              <a:t>Divanna</a:t>
            </a:r>
            <a:r>
              <a:rPr lang="en-US" sz="3300" dirty="0" smtClean="0">
                <a:solidFill>
                  <a:schemeClr val="tx1"/>
                </a:solidFill>
              </a:rPr>
              <a:t> &amp; Rogers 2005, </a:t>
            </a:r>
            <a:r>
              <a:rPr lang="en-US" sz="3300" dirty="0" err="1" smtClean="0">
                <a:solidFill>
                  <a:schemeClr val="tx1"/>
                </a:solidFill>
              </a:rPr>
              <a:t>Gabcanova</a:t>
            </a:r>
            <a:r>
              <a:rPr lang="en-US" sz="3300" dirty="0" smtClean="0">
                <a:solidFill>
                  <a:schemeClr val="tx1"/>
                </a:solidFill>
              </a:rPr>
              <a:t> 2011). Based on their internal knowledge base, firms acquire knowledge through in-house R&amp;D activities and by learning from continuous improvements in business processes. Firms may also develop their knowledge base through education and training. </a:t>
            </a:r>
            <a:endParaRPr lang="pl-PL" sz="3300" dirty="0" smtClean="0">
              <a:solidFill>
                <a:schemeClr val="tx1"/>
              </a:solidFill>
            </a:endParaRPr>
          </a:p>
          <a:p>
            <a:pPr marL="342900" indent="-342900" algn="l">
              <a:buFont typeface="Arial" pitchFamily="34" charset="0"/>
              <a:buChar char="•"/>
            </a:pPr>
            <a:r>
              <a:rPr lang="en-US" sz="3300" dirty="0" smtClean="0">
                <a:solidFill>
                  <a:schemeClr val="tx1"/>
                </a:solidFill>
              </a:rPr>
              <a:t>If firms do not have an appropriate knowledge base inside the firm, they can acquire it externally by cooperating with customers and suppliers, as well as other firms. </a:t>
            </a:r>
            <a:endParaRPr lang="pl-PL" sz="3300" dirty="0" smtClean="0">
              <a:solidFill>
                <a:schemeClr val="tx1"/>
              </a:solidFill>
            </a:endParaRPr>
          </a:p>
          <a:p>
            <a:pPr marL="342900" indent="-342900" algn="l">
              <a:buFont typeface="Arial" pitchFamily="34" charset="0"/>
              <a:buChar char="•"/>
            </a:pPr>
            <a:r>
              <a:rPr lang="en-US" sz="3300" dirty="0" smtClean="0">
                <a:solidFill>
                  <a:schemeClr val="tx1"/>
                </a:solidFill>
              </a:rPr>
              <a:t>Among the external sources of knowledge, inter-firm collaboration has received the most widespread research attention, as a consequence of the dynamic development of outsourcing and </a:t>
            </a:r>
            <a:r>
              <a:rPr lang="en-US" sz="3300" dirty="0" err="1" smtClean="0">
                <a:solidFill>
                  <a:schemeClr val="tx1"/>
                </a:solidFill>
              </a:rPr>
              <a:t>offshoring</a:t>
            </a:r>
            <a:r>
              <a:rPr lang="en-US" sz="3300" dirty="0" smtClean="0">
                <a:solidFill>
                  <a:schemeClr val="tx1"/>
                </a:solidFill>
              </a:rPr>
              <a:t> of business services since the 1980s. </a:t>
            </a:r>
            <a:endParaRPr lang="pl-PL" sz="3300" dirty="0" smtClean="0">
              <a:solidFill>
                <a:schemeClr val="tx1"/>
              </a:solidFill>
            </a:endParaRPr>
          </a:p>
          <a:p>
            <a:pPr marL="342900" indent="-342900" algn="l">
              <a:buFont typeface="Arial" pitchFamily="34" charset="0"/>
              <a:buChar char="•"/>
            </a:pPr>
            <a:r>
              <a:rPr lang="en-US" sz="3300" dirty="0" smtClean="0">
                <a:solidFill>
                  <a:schemeClr val="tx1"/>
                </a:solidFill>
              </a:rPr>
              <a:t>Outsourcing and cooperating with other firms enable enterprises to </a:t>
            </a:r>
            <a:r>
              <a:rPr lang="en-US" sz="3300" dirty="0" err="1" smtClean="0">
                <a:solidFill>
                  <a:schemeClr val="tx1"/>
                </a:solidFill>
              </a:rPr>
              <a:t>specialise</a:t>
            </a:r>
            <a:r>
              <a:rPr lang="en-US" sz="3300" dirty="0" smtClean="0">
                <a:solidFill>
                  <a:schemeClr val="tx1"/>
                </a:solidFill>
              </a:rPr>
              <a:t> and enhance their competitive advantage (</a:t>
            </a:r>
            <a:r>
              <a:rPr lang="en-US" sz="3300" dirty="0" err="1" smtClean="0">
                <a:solidFill>
                  <a:schemeClr val="tx1"/>
                </a:solidFill>
              </a:rPr>
              <a:t>Abramovsky</a:t>
            </a:r>
            <a:r>
              <a:rPr lang="en-US" sz="3300" dirty="0" smtClean="0">
                <a:solidFill>
                  <a:schemeClr val="tx1"/>
                </a:solidFill>
              </a:rPr>
              <a:t> et al. 2004), using their internal knowledge resources optimally and combining them with their partners’ specific competencies. In recent years, the range of business services that have been subject to these processes, has extended from simple, routine, and </a:t>
            </a:r>
            <a:r>
              <a:rPr lang="en-US" sz="3300" dirty="0" err="1" smtClean="0">
                <a:solidFill>
                  <a:schemeClr val="tx1"/>
                </a:solidFill>
              </a:rPr>
              <a:t>standardised</a:t>
            </a:r>
            <a:r>
              <a:rPr lang="en-US" sz="3300" dirty="0" smtClean="0">
                <a:solidFill>
                  <a:schemeClr val="tx1"/>
                </a:solidFill>
              </a:rPr>
              <a:t> tasks to KIBS, such as IT applications, finance and accounting, engineering, R&amp;D, and human resources (</a:t>
            </a:r>
            <a:r>
              <a:rPr lang="en-US" sz="3300" dirty="0" err="1" smtClean="0">
                <a:solidFill>
                  <a:schemeClr val="tx1"/>
                </a:solidFill>
              </a:rPr>
              <a:t>Massini</a:t>
            </a:r>
            <a:r>
              <a:rPr lang="en-US" sz="3300" dirty="0" smtClean="0">
                <a:solidFill>
                  <a:schemeClr val="tx1"/>
                </a:solidFill>
              </a:rPr>
              <a:t> &amp; </a:t>
            </a:r>
            <a:r>
              <a:rPr lang="en-US" sz="3300" dirty="0" err="1" smtClean="0">
                <a:solidFill>
                  <a:schemeClr val="tx1"/>
                </a:solidFill>
              </a:rPr>
              <a:t>Miozo</a:t>
            </a:r>
            <a:r>
              <a:rPr lang="en-US" sz="3300" dirty="0" smtClean="0">
                <a:solidFill>
                  <a:schemeClr val="tx1"/>
                </a:solidFill>
              </a:rPr>
              <a:t> 2010, </a:t>
            </a:r>
            <a:r>
              <a:rPr lang="en-US" sz="3300" dirty="0" err="1" smtClean="0">
                <a:solidFill>
                  <a:schemeClr val="tx1"/>
                </a:solidFill>
              </a:rPr>
              <a:t>Berchicci</a:t>
            </a:r>
            <a:r>
              <a:rPr lang="en-US" sz="3300" dirty="0" smtClean="0">
                <a:solidFill>
                  <a:schemeClr val="tx1"/>
                </a:solidFill>
              </a:rPr>
              <a:t> 2013, </a:t>
            </a:r>
            <a:r>
              <a:rPr lang="en-US" sz="3300" dirty="0" err="1" smtClean="0">
                <a:solidFill>
                  <a:schemeClr val="tx1"/>
                </a:solidFill>
              </a:rPr>
              <a:t>Garavelli</a:t>
            </a:r>
            <a:r>
              <a:rPr lang="en-US" sz="3300" dirty="0" smtClean="0">
                <a:solidFill>
                  <a:schemeClr val="tx1"/>
                </a:solidFill>
              </a:rPr>
              <a:t> et al. 2013). </a:t>
            </a:r>
            <a:endParaRPr lang="pl-PL" sz="3300" dirty="0" smtClean="0">
              <a:solidFill>
                <a:schemeClr val="tx1"/>
              </a:solidFill>
            </a:endParaRPr>
          </a:p>
          <a:p>
            <a:pPr marL="342900" indent="-342900" algn="l">
              <a:buFont typeface="Arial" pitchFamily="34" charset="0"/>
              <a:buChar char="•"/>
            </a:pPr>
            <a:endParaRPr lang="pl-PL" sz="2800" dirty="0" smtClean="0">
              <a:solidFill>
                <a:schemeClr val="tx1"/>
              </a:solidFill>
            </a:endParaRPr>
          </a:p>
          <a:p>
            <a:pPr marL="342900" indent="-342900" algn="l">
              <a:buFont typeface="Arial" pitchFamily="34" charset="0"/>
              <a:buChar char="•"/>
            </a:pPr>
            <a:endParaRPr lang="pl-PL" sz="2800" dirty="0" smtClean="0">
              <a:solidFill>
                <a:schemeClr val="tx1"/>
              </a:solidFill>
            </a:endParaRPr>
          </a:p>
          <a:p>
            <a:pPr marL="342900" indent="-342900" algn="l">
              <a:buFont typeface="Arial" pitchFamily="34" charset="0"/>
              <a:buChar char="•"/>
            </a:pPr>
            <a:endParaRPr lang="pl-PL" sz="2800" dirty="0">
              <a:solidFill>
                <a:schemeClr val="tx1"/>
              </a:solidFill>
            </a:endParaRPr>
          </a:p>
          <a:p>
            <a:endParaRPr lang="pl-PL" dirty="0" smtClean="0"/>
          </a:p>
        </p:txBody>
      </p:sp>
    </p:spTree>
    <p:extLst>
      <p:ext uri="{BB962C8B-B14F-4D97-AF65-F5344CB8AC3E}">
        <p14:creationId xmlns="" xmlns:p14="http://schemas.microsoft.com/office/powerpoint/2010/main" val="358913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457200" y="274638"/>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External</a:t>
            </a:r>
            <a:r>
              <a:rPr lang="pl-PL" sz="3200" b="1" dirty="0" smtClean="0"/>
              <a:t> </a:t>
            </a:r>
            <a:r>
              <a:rPr lang="pl-PL" sz="3200" b="1" dirty="0" err="1" smtClean="0"/>
              <a:t>knowledge</a:t>
            </a:r>
            <a:r>
              <a:rPr lang="pl-PL" sz="3200" b="1" dirty="0" smtClean="0"/>
              <a:t> </a:t>
            </a:r>
            <a:r>
              <a:rPr lang="pl-PL" sz="3200" b="1" dirty="0" err="1" smtClean="0"/>
              <a:t>base</a:t>
            </a:r>
            <a:r>
              <a:rPr lang="pl-PL" sz="3200" b="1" dirty="0" smtClean="0"/>
              <a:t> – KIBS</a:t>
            </a:r>
          </a:p>
        </p:txBody>
      </p:sp>
      <p:sp>
        <p:nvSpPr>
          <p:cNvPr id="8" name="Symbol zastępczy zawartości 5"/>
          <p:cNvSpPr txBox="1">
            <a:spLocks/>
          </p:cNvSpPr>
          <p:nvPr/>
        </p:nvSpPr>
        <p:spPr>
          <a:xfrm>
            <a:off x="523387" y="1285860"/>
            <a:ext cx="8229600" cy="4429156"/>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800" dirty="0" smtClean="0">
                <a:solidFill>
                  <a:schemeClr val="tx1"/>
                </a:solidFill>
              </a:rPr>
              <a:t>Firms may acquire knowledge from other private or public firms. In the first case knowledge input is delivered by firms from the KIBS sector, while in the second case by universities or research institutes (</a:t>
            </a:r>
            <a:r>
              <a:rPr lang="en-US" sz="2800" dirty="0" err="1" smtClean="0">
                <a:solidFill>
                  <a:schemeClr val="tx1"/>
                </a:solidFill>
              </a:rPr>
              <a:t>Keeble</a:t>
            </a:r>
            <a:r>
              <a:rPr lang="en-US" sz="2800" dirty="0" smtClean="0">
                <a:solidFill>
                  <a:schemeClr val="tx1"/>
                </a:solidFill>
              </a:rPr>
              <a:t> &amp; Wilkinson 2000). </a:t>
            </a:r>
            <a:endParaRPr lang="pl-PL" sz="2800" dirty="0" smtClean="0">
              <a:solidFill>
                <a:schemeClr val="tx1"/>
              </a:solidFill>
            </a:endParaRPr>
          </a:p>
          <a:p>
            <a:pPr marL="342900" indent="-342900" algn="l">
              <a:buFont typeface="Arial" pitchFamily="34" charset="0"/>
              <a:buChar char="•"/>
            </a:pPr>
            <a:r>
              <a:rPr lang="en-US" sz="2800" dirty="0" smtClean="0">
                <a:solidFill>
                  <a:schemeClr val="tx1"/>
                </a:solidFill>
              </a:rPr>
              <a:t>KIBS are increasingly recognized as important carriers of new knowledge developed in upstream sectors, and then diffused into manufacturing industries (</a:t>
            </a:r>
            <a:r>
              <a:rPr lang="en-US" sz="2800" dirty="0" err="1" smtClean="0">
                <a:solidFill>
                  <a:schemeClr val="tx1"/>
                </a:solidFill>
              </a:rPr>
              <a:t>Schricke</a:t>
            </a:r>
            <a:r>
              <a:rPr lang="en-US" sz="2800" dirty="0" smtClean="0">
                <a:solidFill>
                  <a:schemeClr val="tx1"/>
                </a:solidFill>
              </a:rPr>
              <a:t> et al. 2012), which determines their value added and productivity (Tomlinson 2000, Baker 2007). </a:t>
            </a:r>
            <a:endParaRPr lang="pl-PL" sz="2800" dirty="0" smtClean="0">
              <a:solidFill>
                <a:schemeClr val="tx1"/>
              </a:solidFill>
            </a:endParaRPr>
          </a:p>
          <a:p>
            <a:pPr marL="342900" indent="-342900" algn="l">
              <a:buFont typeface="Arial" pitchFamily="34" charset="0"/>
              <a:buChar char="•"/>
            </a:pPr>
            <a:r>
              <a:rPr lang="en-US" sz="2800" dirty="0" smtClean="0">
                <a:solidFill>
                  <a:schemeClr val="tx1"/>
                </a:solidFill>
              </a:rPr>
              <a:t>KIBS may also be used by manufacturing firms to translate codified academic knowledge into practical and accessible know-how, to enhance product differentiation, and they may help companies to reduce costs by providing services more cheaply (Di </a:t>
            </a:r>
            <a:r>
              <a:rPr lang="en-US" sz="2800" dirty="0" err="1" smtClean="0">
                <a:solidFill>
                  <a:schemeClr val="tx1"/>
                </a:solidFill>
              </a:rPr>
              <a:t>Cagno</a:t>
            </a:r>
            <a:r>
              <a:rPr lang="en-US" sz="2800" dirty="0" smtClean="0">
                <a:solidFill>
                  <a:schemeClr val="tx1"/>
                </a:solidFill>
              </a:rPr>
              <a:t> &amp; </a:t>
            </a:r>
            <a:r>
              <a:rPr lang="en-US" sz="2800" dirty="0" err="1" smtClean="0">
                <a:solidFill>
                  <a:schemeClr val="tx1"/>
                </a:solidFill>
              </a:rPr>
              <a:t>Meliciani</a:t>
            </a:r>
            <a:r>
              <a:rPr lang="en-US" sz="2800" dirty="0" smtClean="0">
                <a:solidFill>
                  <a:schemeClr val="tx1"/>
                </a:solidFill>
              </a:rPr>
              <a:t> 2005). </a:t>
            </a:r>
            <a:endParaRPr lang="pl-PL" sz="2800" dirty="0" smtClean="0">
              <a:solidFill>
                <a:schemeClr val="tx1"/>
              </a:solidFill>
            </a:endParaRPr>
          </a:p>
          <a:p>
            <a:pPr marL="342900" indent="-342900" algn="l">
              <a:buFont typeface="Arial" pitchFamily="34" charset="0"/>
              <a:buChar char="•"/>
            </a:pPr>
            <a:endParaRPr lang="pl-PL" sz="2800" dirty="0">
              <a:solidFill>
                <a:schemeClr val="tx1"/>
              </a:solidFill>
            </a:endParaRPr>
          </a:p>
          <a:p>
            <a:endParaRPr lang="pl-PL" dirty="0" smtClean="0"/>
          </a:p>
        </p:txBody>
      </p:sp>
    </p:spTree>
    <p:extLst>
      <p:ext uri="{BB962C8B-B14F-4D97-AF65-F5344CB8AC3E}">
        <p14:creationId xmlns="" xmlns:p14="http://schemas.microsoft.com/office/powerpoint/2010/main" val="358913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457200" y="274639"/>
            <a:ext cx="8229600"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Methodology</a:t>
            </a:r>
            <a:endParaRPr lang="pl-PL" sz="3200" dirty="0" smtClean="0"/>
          </a:p>
        </p:txBody>
      </p:sp>
      <p:sp>
        <p:nvSpPr>
          <p:cNvPr id="8" name="Symbol zastępczy zawartości 5"/>
          <p:cNvSpPr txBox="1">
            <a:spLocks/>
          </p:cNvSpPr>
          <p:nvPr/>
        </p:nvSpPr>
        <p:spPr>
          <a:xfrm>
            <a:off x="500034" y="1571612"/>
            <a:ext cx="8229600" cy="35167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pl-PL" dirty="0" smtClean="0"/>
          </a:p>
        </p:txBody>
      </p:sp>
      <p:sp>
        <p:nvSpPr>
          <p:cNvPr id="9" name="Tytuł 8"/>
          <p:cNvSpPr>
            <a:spLocks noGrp="1"/>
          </p:cNvSpPr>
          <p:nvPr>
            <p:ph type="title"/>
          </p:nvPr>
        </p:nvSpPr>
        <p:spPr>
          <a:xfrm>
            <a:off x="457200" y="274638"/>
            <a:ext cx="8229600" cy="868346"/>
          </a:xfrm>
        </p:spPr>
        <p:txBody>
          <a:bodyPr/>
          <a:lstStyle/>
          <a:p>
            <a:endParaRPr lang="pl-PL"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6147" name="Rectangle 3"/>
          <p:cNvSpPr>
            <a:spLocks noChangeArrowheads="1"/>
          </p:cNvSpPr>
          <p:nvPr/>
        </p:nvSpPr>
        <p:spPr bwMode="auto">
          <a:xfrm>
            <a:off x="0" y="238125"/>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615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6154" name="Rectangle 10"/>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615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6157" name="Rectangle 13"/>
          <p:cNvSpPr>
            <a:spLocks noChangeArrowheads="1"/>
          </p:cNvSpPr>
          <p:nvPr/>
        </p:nvSpPr>
        <p:spPr bwMode="auto">
          <a:xfrm>
            <a:off x="0" y="21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pl-PL" sz="700" b="0" i="0" u="none" strike="noStrike" cap="none" normalizeH="0" baseline="0" smtClean="0">
                <a:ln>
                  <a:noFill/>
                </a:ln>
                <a:solidFill>
                  <a:schemeClr val="tx1"/>
                </a:solidFill>
                <a:effectLst/>
                <a:latin typeface="Arial" pitchFamily="34" charset="0"/>
                <a:cs typeface="Arial" pitchFamily="34" charset="0"/>
              </a:rPr>
              <a:t> </a:t>
            </a: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3379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3379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28662" y="1643050"/>
            <a:ext cx="3143272" cy="817384"/>
          </a:xfrm>
          <a:prstGeom prst="rect">
            <a:avLst/>
          </a:prstGeom>
          <a:noFill/>
        </p:spPr>
      </p:pic>
      <p:sp>
        <p:nvSpPr>
          <p:cNvPr id="33799" name="Rectangle 7"/>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33814" name="Rectangle 2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33815" name="Rectangle 2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33823"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33822" name="Picture 3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928662" y="4071942"/>
            <a:ext cx="3429024" cy="857256"/>
          </a:xfrm>
          <a:prstGeom prst="rect">
            <a:avLst/>
          </a:prstGeom>
          <a:noFill/>
        </p:spPr>
      </p:pic>
      <p:sp>
        <p:nvSpPr>
          <p:cNvPr id="33825" name="Rectangle 3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33824" name="Picture 3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928662" y="2857496"/>
            <a:ext cx="3571900" cy="785818"/>
          </a:xfrm>
          <a:prstGeom prst="rect">
            <a:avLst/>
          </a:prstGeom>
          <a:noFill/>
        </p:spPr>
      </p:pic>
      <p:sp>
        <p:nvSpPr>
          <p:cNvPr id="33826" name="Rectangle 34"/>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595799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457200" y="274638"/>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Methodology</a:t>
            </a:r>
            <a:endParaRPr lang="pl-PL" sz="3200" b="1" dirty="0" smtClean="0"/>
          </a:p>
        </p:txBody>
      </p:sp>
      <p:sp>
        <p:nvSpPr>
          <p:cNvPr id="8" name="Symbol zastępczy zawartości 5"/>
          <p:cNvSpPr txBox="1">
            <a:spLocks/>
          </p:cNvSpPr>
          <p:nvPr/>
        </p:nvSpPr>
        <p:spPr>
          <a:xfrm>
            <a:off x="523387" y="1285860"/>
            <a:ext cx="8229600" cy="4429156"/>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pl-PL" sz="2800" dirty="0" smtClean="0">
                <a:solidFill>
                  <a:schemeClr val="tx1"/>
                </a:solidFill>
              </a:rPr>
              <a:t>C10-C33 – </a:t>
            </a:r>
            <a:r>
              <a:rPr lang="pl-PL" sz="2800" dirty="0" err="1" smtClean="0">
                <a:solidFill>
                  <a:schemeClr val="tx1"/>
                </a:solidFill>
              </a:rPr>
              <a:t>all</a:t>
            </a:r>
            <a:r>
              <a:rPr lang="pl-PL" sz="2800" dirty="0" smtClean="0">
                <a:solidFill>
                  <a:schemeClr val="tx1"/>
                </a:solidFill>
              </a:rPr>
              <a:t> manufacturing industries.</a:t>
            </a:r>
          </a:p>
          <a:p>
            <a:pPr marL="342900" indent="-342900" algn="l">
              <a:buFont typeface="Arial" pitchFamily="34" charset="0"/>
              <a:buChar char="•"/>
            </a:pPr>
            <a:r>
              <a:rPr lang="pl-PL" sz="2800" dirty="0" err="1" smtClean="0">
                <a:solidFill>
                  <a:schemeClr val="tx1"/>
                </a:solidFill>
              </a:rPr>
              <a:t>Types</a:t>
            </a:r>
            <a:r>
              <a:rPr lang="pl-PL" sz="2800" dirty="0" smtClean="0">
                <a:solidFill>
                  <a:schemeClr val="tx1"/>
                </a:solidFill>
              </a:rPr>
              <a:t> of </a:t>
            </a:r>
            <a:r>
              <a:rPr lang="pl-PL" sz="2800" dirty="0" err="1" smtClean="0">
                <a:solidFill>
                  <a:schemeClr val="tx1"/>
                </a:solidFill>
              </a:rPr>
              <a:t>occupation</a:t>
            </a:r>
            <a:r>
              <a:rPr lang="pl-PL" sz="2800" dirty="0" smtClean="0">
                <a:solidFill>
                  <a:schemeClr val="tx1"/>
                </a:solidFill>
              </a:rPr>
              <a:t>: </a:t>
            </a:r>
            <a:r>
              <a:rPr lang="pl-PL" sz="2800" dirty="0" err="1" smtClean="0">
                <a:solidFill>
                  <a:schemeClr val="tx1"/>
                </a:solidFill>
              </a:rPr>
              <a:t>Professionals</a:t>
            </a:r>
            <a:r>
              <a:rPr lang="pl-PL" sz="2800" dirty="0" smtClean="0">
                <a:solidFill>
                  <a:schemeClr val="tx1"/>
                </a:solidFill>
              </a:rPr>
              <a:t>; </a:t>
            </a:r>
            <a:r>
              <a:rPr lang="pl-PL" sz="2800" dirty="0" err="1" smtClean="0">
                <a:solidFill>
                  <a:schemeClr val="tx1"/>
                </a:solidFill>
              </a:rPr>
              <a:t>Managers</a:t>
            </a:r>
            <a:r>
              <a:rPr lang="pl-PL" sz="2800" dirty="0" smtClean="0">
                <a:solidFill>
                  <a:schemeClr val="tx1"/>
                </a:solidFill>
              </a:rPr>
              <a:t>; </a:t>
            </a:r>
            <a:r>
              <a:rPr lang="pl-PL" sz="2800" dirty="0" err="1" smtClean="0">
                <a:solidFill>
                  <a:schemeClr val="tx1"/>
                </a:solidFill>
              </a:rPr>
              <a:t>Technicians</a:t>
            </a:r>
            <a:r>
              <a:rPr lang="pl-PL" sz="2800" dirty="0" smtClean="0">
                <a:solidFill>
                  <a:schemeClr val="tx1"/>
                </a:solidFill>
              </a:rPr>
              <a:t> and </a:t>
            </a:r>
            <a:r>
              <a:rPr lang="pl-PL" sz="2800" dirty="0" err="1" smtClean="0">
                <a:solidFill>
                  <a:schemeClr val="tx1"/>
                </a:solidFill>
              </a:rPr>
              <a:t>associate</a:t>
            </a:r>
            <a:r>
              <a:rPr lang="pl-PL" sz="2800" dirty="0" smtClean="0">
                <a:solidFill>
                  <a:schemeClr val="tx1"/>
                </a:solidFill>
              </a:rPr>
              <a:t> </a:t>
            </a:r>
            <a:r>
              <a:rPr lang="pl-PL" sz="2800" dirty="0" err="1" smtClean="0">
                <a:solidFill>
                  <a:schemeClr val="tx1"/>
                </a:solidFill>
              </a:rPr>
              <a:t>professionals</a:t>
            </a:r>
            <a:r>
              <a:rPr lang="pl-PL" sz="2800" dirty="0" smtClean="0">
                <a:solidFill>
                  <a:schemeClr val="tx1"/>
                </a:solidFill>
              </a:rPr>
              <a:t>; </a:t>
            </a:r>
            <a:r>
              <a:rPr lang="pl-PL" sz="2800" dirty="0" err="1" smtClean="0">
                <a:solidFill>
                  <a:schemeClr val="tx1"/>
                </a:solidFill>
              </a:rPr>
              <a:t>Clerical</a:t>
            </a:r>
            <a:r>
              <a:rPr lang="pl-PL" sz="2800" dirty="0" smtClean="0">
                <a:solidFill>
                  <a:schemeClr val="tx1"/>
                </a:solidFill>
              </a:rPr>
              <a:t> </a:t>
            </a:r>
            <a:r>
              <a:rPr lang="pl-PL" sz="2800" dirty="0" err="1" smtClean="0">
                <a:solidFill>
                  <a:schemeClr val="tx1"/>
                </a:solidFill>
              </a:rPr>
              <a:t>support</a:t>
            </a:r>
            <a:r>
              <a:rPr lang="pl-PL" sz="2800" dirty="0" smtClean="0">
                <a:solidFill>
                  <a:schemeClr val="tx1"/>
                </a:solidFill>
              </a:rPr>
              <a:t> </a:t>
            </a:r>
            <a:r>
              <a:rPr lang="pl-PL" sz="2800" dirty="0" err="1" smtClean="0">
                <a:solidFill>
                  <a:schemeClr val="tx1"/>
                </a:solidFill>
              </a:rPr>
              <a:t>workers</a:t>
            </a:r>
            <a:r>
              <a:rPr lang="pl-PL" sz="2800" dirty="0" smtClean="0">
                <a:solidFill>
                  <a:schemeClr val="tx1"/>
                </a:solidFill>
              </a:rPr>
              <a:t>; Service and </a:t>
            </a:r>
            <a:r>
              <a:rPr lang="pl-PL" sz="2800" dirty="0" err="1" smtClean="0">
                <a:solidFill>
                  <a:schemeClr val="tx1"/>
                </a:solidFill>
              </a:rPr>
              <a:t>sales</a:t>
            </a:r>
            <a:r>
              <a:rPr lang="pl-PL" sz="2800" dirty="0" smtClean="0">
                <a:solidFill>
                  <a:schemeClr val="tx1"/>
                </a:solidFill>
              </a:rPr>
              <a:t> </a:t>
            </a:r>
            <a:r>
              <a:rPr lang="pl-PL" sz="2800" dirty="0" err="1" smtClean="0">
                <a:solidFill>
                  <a:schemeClr val="tx1"/>
                </a:solidFill>
              </a:rPr>
              <a:t>workers</a:t>
            </a:r>
            <a:r>
              <a:rPr lang="pl-PL" sz="2800" dirty="0" smtClean="0">
                <a:solidFill>
                  <a:schemeClr val="tx1"/>
                </a:solidFill>
              </a:rPr>
              <a:t>; </a:t>
            </a:r>
            <a:r>
              <a:rPr lang="en-US" sz="2800" dirty="0" smtClean="0">
                <a:solidFill>
                  <a:schemeClr val="tx1"/>
                </a:solidFill>
              </a:rPr>
              <a:t>Skilled agricultural, forestry and fishery workers</a:t>
            </a:r>
            <a:r>
              <a:rPr lang="pl-PL" sz="2800" dirty="0" smtClean="0">
                <a:solidFill>
                  <a:schemeClr val="tx1"/>
                </a:solidFill>
              </a:rPr>
              <a:t>; </a:t>
            </a:r>
            <a:r>
              <a:rPr lang="en-US" sz="2800" dirty="0" smtClean="0">
                <a:solidFill>
                  <a:schemeClr val="tx1"/>
                </a:solidFill>
              </a:rPr>
              <a:t>Craft and related trades workers</a:t>
            </a:r>
            <a:r>
              <a:rPr lang="pl-PL" sz="2800" dirty="0" smtClean="0">
                <a:solidFill>
                  <a:schemeClr val="tx1"/>
                </a:solidFill>
              </a:rPr>
              <a:t>; </a:t>
            </a:r>
            <a:r>
              <a:rPr lang="en-US" sz="2800" dirty="0" smtClean="0">
                <a:solidFill>
                  <a:schemeClr val="tx1"/>
                </a:solidFill>
              </a:rPr>
              <a:t>Plant and machine operators and assemblers</a:t>
            </a:r>
            <a:r>
              <a:rPr lang="pl-PL" sz="2800" dirty="0" smtClean="0">
                <a:solidFill>
                  <a:schemeClr val="tx1"/>
                </a:solidFill>
              </a:rPr>
              <a:t>; </a:t>
            </a:r>
            <a:r>
              <a:rPr lang="pl-PL" sz="2800" dirty="0" err="1" smtClean="0">
                <a:solidFill>
                  <a:schemeClr val="tx1"/>
                </a:solidFill>
              </a:rPr>
              <a:t>Elementary</a:t>
            </a:r>
            <a:r>
              <a:rPr lang="pl-PL" sz="2800" dirty="0" smtClean="0">
                <a:solidFill>
                  <a:schemeClr val="tx1"/>
                </a:solidFill>
              </a:rPr>
              <a:t> </a:t>
            </a:r>
            <a:r>
              <a:rPr lang="pl-PL" sz="2800" dirty="0" err="1" smtClean="0">
                <a:solidFill>
                  <a:schemeClr val="tx1"/>
                </a:solidFill>
              </a:rPr>
              <a:t>occupations</a:t>
            </a:r>
            <a:r>
              <a:rPr lang="pl-PL" sz="2800" dirty="0" smtClean="0">
                <a:solidFill>
                  <a:schemeClr val="tx1"/>
                </a:solidFill>
              </a:rPr>
              <a:t>.</a:t>
            </a:r>
          </a:p>
          <a:p>
            <a:pPr marL="342900" indent="-342900" algn="l">
              <a:buFont typeface="Arial" pitchFamily="34" charset="0"/>
              <a:buChar char="•"/>
            </a:pPr>
            <a:r>
              <a:rPr lang="pl-PL" sz="2800" dirty="0" smtClean="0">
                <a:solidFill>
                  <a:schemeClr val="tx1"/>
                </a:solidFill>
              </a:rPr>
              <a:t>KIBS – J62-63 – </a:t>
            </a:r>
            <a:r>
              <a:rPr lang="en-US" sz="2800" dirty="0" smtClean="0">
                <a:solidFill>
                  <a:prstClr val="black"/>
                </a:solidFill>
              </a:rPr>
              <a:t>Computer programming, consultancy and related activities; information service activities</a:t>
            </a:r>
            <a:r>
              <a:rPr lang="pl-PL" sz="2800" dirty="0" smtClean="0">
                <a:solidFill>
                  <a:prstClr val="black"/>
                </a:solidFill>
              </a:rPr>
              <a:t>; M69-70 – </a:t>
            </a:r>
            <a:r>
              <a:rPr lang="en-US" sz="2800" dirty="0" smtClean="0">
                <a:solidFill>
                  <a:prstClr val="black"/>
                </a:solidFill>
              </a:rPr>
              <a:t>Legal and accounting activities; activities of head offices; management consultancy activities</a:t>
            </a:r>
            <a:r>
              <a:rPr lang="pl-PL" sz="2800" dirty="0" smtClean="0">
                <a:solidFill>
                  <a:prstClr val="black"/>
                </a:solidFill>
              </a:rPr>
              <a:t>; M71 – </a:t>
            </a:r>
            <a:r>
              <a:rPr lang="en-US" sz="2800" dirty="0" smtClean="0">
                <a:solidFill>
                  <a:prstClr val="black"/>
                </a:solidFill>
              </a:rPr>
              <a:t>Architectural and engineering activities; technical testing and analysis</a:t>
            </a:r>
            <a:r>
              <a:rPr lang="pl-PL" sz="2800" dirty="0" smtClean="0">
                <a:solidFill>
                  <a:prstClr val="black"/>
                </a:solidFill>
              </a:rPr>
              <a:t>; M72 – Scientific </a:t>
            </a:r>
            <a:r>
              <a:rPr lang="pl-PL" sz="2800" dirty="0" err="1" smtClean="0">
                <a:solidFill>
                  <a:prstClr val="black"/>
                </a:solidFill>
              </a:rPr>
              <a:t>research</a:t>
            </a:r>
            <a:r>
              <a:rPr lang="pl-PL" sz="2800" dirty="0" smtClean="0">
                <a:solidFill>
                  <a:prstClr val="black"/>
                </a:solidFill>
              </a:rPr>
              <a:t> and development; M73 – </a:t>
            </a:r>
            <a:r>
              <a:rPr lang="pl-PL" sz="2800" dirty="0" err="1" smtClean="0">
                <a:solidFill>
                  <a:prstClr val="black"/>
                </a:solidFill>
              </a:rPr>
              <a:t>Advertising</a:t>
            </a:r>
            <a:r>
              <a:rPr lang="pl-PL" sz="2800" dirty="0" smtClean="0">
                <a:solidFill>
                  <a:prstClr val="black"/>
                </a:solidFill>
              </a:rPr>
              <a:t> and market </a:t>
            </a:r>
            <a:r>
              <a:rPr lang="pl-PL" sz="2800" dirty="0" err="1" smtClean="0">
                <a:solidFill>
                  <a:prstClr val="black"/>
                </a:solidFill>
              </a:rPr>
              <a:t>research</a:t>
            </a:r>
            <a:r>
              <a:rPr lang="pl-PL" sz="2800" dirty="0" smtClean="0">
                <a:solidFill>
                  <a:prstClr val="black"/>
                </a:solidFill>
              </a:rPr>
              <a:t>.</a:t>
            </a:r>
          </a:p>
          <a:p>
            <a:pPr marL="342900" indent="-342900" algn="l">
              <a:buFont typeface="Arial" pitchFamily="34" charset="0"/>
              <a:buChar char="•"/>
            </a:pPr>
            <a:r>
              <a:rPr lang="pl-PL" sz="2800" dirty="0" smtClean="0">
                <a:solidFill>
                  <a:prstClr val="black"/>
                </a:solidFill>
              </a:rPr>
              <a:t>A01-T – </a:t>
            </a:r>
            <a:r>
              <a:rPr lang="pl-PL" sz="2800" dirty="0" err="1" smtClean="0">
                <a:solidFill>
                  <a:prstClr val="black"/>
                </a:solidFill>
              </a:rPr>
              <a:t>all</a:t>
            </a:r>
            <a:r>
              <a:rPr lang="pl-PL" sz="2800" dirty="0" smtClean="0">
                <a:solidFill>
                  <a:prstClr val="black"/>
                </a:solidFill>
              </a:rPr>
              <a:t> industries.</a:t>
            </a:r>
          </a:p>
          <a:p>
            <a:pPr marL="342900" indent="-342900" algn="l">
              <a:buFont typeface="Arial" pitchFamily="34" charset="0"/>
              <a:buChar char="•"/>
            </a:pPr>
            <a:endParaRPr lang="pl-PL" sz="2800" dirty="0" smtClean="0">
              <a:solidFill>
                <a:schemeClr val="tx1"/>
              </a:solidFill>
            </a:endParaRPr>
          </a:p>
          <a:p>
            <a:pPr marL="342900" indent="-342900" algn="l">
              <a:buFont typeface="Arial" pitchFamily="34" charset="0"/>
              <a:buChar char="•"/>
            </a:pPr>
            <a:endParaRPr lang="pl-PL" sz="2800" dirty="0">
              <a:solidFill>
                <a:schemeClr val="tx1"/>
              </a:solidFill>
            </a:endParaRPr>
          </a:p>
          <a:p>
            <a:endParaRPr lang="pl-PL" dirty="0" smtClean="0"/>
          </a:p>
        </p:txBody>
      </p:sp>
    </p:spTree>
    <p:extLst>
      <p:ext uri="{BB962C8B-B14F-4D97-AF65-F5344CB8AC3E}">
        <p14:creationId xmlns="" xmlns:p14="http://schemas.microsoft.com/office/powerpoint/2010/main" val="358913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MTS 2018</a:t>
            </a:r>
          </a:p>
          <a:p>
            <a:pPr algn="ctr"/>
            <a:r>
              <a:rPr lang="pl-PL" sz="1200" b="1" dirty="0" smtClean="0"/>
              <a:t>Kosice 2018</a:t>
            </a:r>
            <a:endParaRPr lang="pl-PL" sz="1200" dirty="0" smtClean="0"/>
          </a:p>
        </p:txBody>
      </p:sp>
      <p:sp>
        <p:nvSpPr>
          <p:cNvPr id="7" name="Tytuł 4"/>
          <p:cNvSpPr txBox="1">
            <a:spLocks/>
          </p:cNvSpPr>
          <p:nvPr/>
        </p:nvSpPr>
        <p:spPr>
          <a:xfrm>
            <a:off x="457200" y="274639"/>
            <a:ext cx="8229600"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Methodology</a:t>
            </a:r>
            <a:endParaRPr lang="pl-PL" sz="3200" dirty="0" smtClean="0"/>
          </a:p>
        </p:txBody>
      </p:sp>
      <p:sp>
        <p:nvSpPr>
          <p:cNvPr id="8" name="Symbol zastępczy zawartości 5"/>
          <p:cNvSpPr txBox="1">
            <a:spLocks/>
          </p:cNvSpPr>
          <p:nvPr/>
        </p:nvSpPr>
        <p:spPr>
          <a:xfrm>
            <a:off x="500034" y="1571612"/>
            <a:ext cx="8229600" cy="35167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pl-PL" dirty="0" smtClean="0"/>
          </a:p>
        </p:txBody>
      </p:sp>
      <p:sp>
        <p:nvSpPr>
          <p:cNvPr id="9" name="Tytuł 8"/>
          <p:cNvSpPr>
            <a:spLocks noGrp="1"/>
          </p:cNvSpPr>
          <p:nvPr>
            <p:ph type="title"/>
          </p:nvPr>
        </p:nvSpPr>
        <p:spPr>
          <a:xfrm>
            <a:off x="457200" y="274638"/>
            <a:ext cx="8229600" cy="868346"/>
          </a:xfrm>
        </p:spPr>
        <p:txBody>
          <a:bodyPr/>
          <a:lstStyle/>
          <a:p>
            <a:endParaRPr lang="pl-PL"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614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57224" y="2214554"/>
            <a:ext cx="4980657" cy="571504"/>
          </a:xfrm>
          <a:prstGeom prst="rect">
            <a:avLst/>
          </a:prstGeom>
          <a:noFill/>
        </p:spPr>
      </p:pic>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614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857224" y="2928934"/>
            <a:ext cx="3505367" cy="857256"/>
          </a:xfrm>
          <a:prstGeom prst="rect">
            <a:avLst/>
          </a:prstGeom>
          <a:noFill/>
        </p:spPr>
      </p:pic>
      <p:sp>
        <p:nvSpPr>
          <p:cNvPr id="615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6150" name="Picture 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928662" y="3929066"/>
            <a:ext cx="3357586" cy="857256"/>
          </a:xfrm>
          <a:prstGeom prst="rect">
            <a:avLst/>
          </a:prstGeom>
          <a:noFill/>
        </p:spPr>
      </p:pic>
      <p:pic>
        <p:nvPicPr>
          <p:cNvPr id="6152" name="Picture 8"/>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714612" y="4929198"/>
            <a:ext cx="1733568" cy="500066"/>
          </a:xfrm>
          <a:prstGeom prst="rect">
            <a:avLst/>
          </a:prstGeom>
          <a:noFill/>
        </p:spPr>
      </p:pic>
      <p:sp>
        <p:nvSpPr>
          <p:cNvPr id="6154" name="Rectangle 10"/>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Prostokąt 17"/>
          <p:cNvSpPr/>
          <p:nvPr/>
        </p:nvSpPr>
        <p:spPr>
          <a:xfrm>
            <a:off x="785786" y="5000636"/>
            <a:ext cx="1857387" cy="276999"/>
          </a:xfrm>
          <a:prstGeom prst="rect">
            <a:avLst/>
          </a:prstGeom>
        </p:spPr>
        <p:txBody>
          <a:bodyPr wrap="square">
            <a:spAutoFit/>
          </a:bodyPr>
          <a:lstStyle/>
          <a:p>
            <a:pPr lvl="0" algn="just" fontAlgn="base">
              <a:spcBef>
                <a:spcPct val="0"/>
              </a:spcBef>
              <a:spcAft>
                <a:spcPct val="0"/>
              </a:spcAft>
            </a:pPr>
            <a:r>
              <a:rPr lang="en-US" sz="1200" i="1" dirty="0" smtClean="0">
                <a:solidFill>
                  <a:prstClr val="black"/>
                </a:solidFill>
                <a:latin typeface="Calibri" pitchFamily="34" charset="0"/>
                <a:ea typeface="Calibri" pitchFamily="34" charset="0"/>
                <a:cs typeface="Times New Roman" pitchFamily="18" charset="0"/>
              </a:rPr>
              <a:t>j</a:t>
            </a:r>
            <a:r>
              <a:rPr lang="en-US" sz="1200" dirty="0" smtClean="0">
                <a:solidFill>
                  <a:prstClr val="black"/>
                </a:solidFill>
                <a:latin typeface="Calibri" pitchFamily="34" charset="0"/>
                <a:ea typeface="Calibri" pitchFamily="34" charset="0"/>
                <a:cs typeface="Times New Roman" pitchFamily="18" charset="0"/>
              </a:rPr>
              <a:t> = (1, 2, …, </a:t>
            </a:r>
            <a:r>
              <a:rPr lang="en-US" sz="1200" i="1" dirty="0" smtClean="0">
                <a:solidFill>
                  <a:prstClr val="black"/>
                </a:solidFill>
                <a:latin typeface="Calibri" pitchFamily="34" charset="0"/>
                <a:ea typeface="Calibri" pitchFamily="34" charset="0"/>
                <a:cs typeface="Times New Roman" pitchFamily="18" charset="0"/>
              </a:rPr>
              <a:t>n</a:t>
            </a:r>
            <a:r>
              <a:rPr lang="en-US" sz="1200" dirty="0" smtClean="0">
                <a:solidFill>
                  <a:prstClr val="black"/>
                </a:solidFill>
                <a:latin typeface="Calibri" pitchFamily="34" charset="0"/>
                <a:ea typeface="Calibri" pitchFamily="34" charset="0"/>
                <a:cs typeface="Times New Roman" pitchFamily="18" charset="0"/>
              </a:rPr>
              <a:t>), and </a:t>
            </a:r>
            <a:endParaRPr lang="en-US" dirty="0" smtClean="0">
              <a:solidFill>
                <a:prstClr val="black"/>
              </a:solidFill>
              <a:latin typeface="Arial" pitchFamily="34" charset="0"/>
              <a:cs typeface="Arial" pitchFamily="34" charset="0"/>
            </a:endParaRPr>
          </a:p>
        </p:txBody>
      </p:sp>
      <p:sp>
        <p:nvSpPr>
          <p:cNvPr id="615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6155" name="Picture 11"/>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785786" y="1500174"/>
            <a:ext cx="1928826" cy="571504"/>
          </a:xfrm>
          <a:prstGeom prst="rect">
            <a:avLst/>
          </a:prstGeom>
          <a:noFill/>
        </p:spPr>
      </p:pic>
      <p:sp>
        <p:nvSpPr>
          <p:cNvPr id="6157" name="Rectangle 13"/>
          <p:cNvSpPr>
            <a:spLocks noChangeArrowheads="1"/>
          </p:cNvSpPr>
          <p:nvPr/>
        </p:nvSpPr>
        <p:spPr bwMode="auto">
          <a:xfrm>
            <a:off x="0" y="21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pl-PL" sz="700" b="0" i="0" u="none" strike="noStrike" cap="none" normalizeH="0" baseline="0" dirty="0" smtClean="0">
                <a:ln>
                  <a:noFill/>
                </a:ln>
                <a:solidFill>
                  <a:schemeClr val="tx1"/>
                </a:solidFill>
                <a:effectLst/>
                <a:latin typeface="Arial" pitchFamily="34" charset="0"/>
                <a:cs typeface="Arial" pitchFamily="34" charset="0"/>
              </a:rPr>
              <a:t> </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59579926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2888</TotalTime>
  <Words>1042</Words>
  <Application>Microsoft Office PowerPoint</Application>
  <PresentationFormat>Pokaz na ekranie (4:3)</PresentationFormat>
  <Paragraphs>94</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Michał Przybyliński</dc:creator>
  <cp:lastModifiedBy>Uzytkownik</cp:lastModifiedBy>
  <cp:revision>170</cp:revision>
  <dcterms:created xsi:type="dcterms:W3CDTF">2017-05-29T14:21:02Z</dcterms:created>
  <dcterms:modified xsi:type="dcterms:W3CDTF">2018-05-17T14:37:26Z</dcterms:modified>
</cp:coreProperties>
</file>