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96" r:id="rId9"/>
    <p:sldId id="298" r:id="rId10"/>
    <p:sldId id="280" r:id="rId11"/>
    <p:sldId id="281" r:id="rId12"/>
    <p:sldId id="274" r:id="rId13"/>
    <p:sldId id="283" r:id="rId14"/>
    <p:sldId id="284" r:id="rId15"/>
    <p:sldId id="299" r:id="rId16"/>
    <p:sldId id="300" r:id="rId17"/>
    <p:sldId id="301" r:id="rId18"/>
    <p:sldId id="289" r:id="rId19"/>
    <p:sldId id="290" r:id="rId20"/>
    <p:sldId id="291" r:id="rId21"/>
    <p:sldId id="292" r:id="rId22"/>
    <p:sldId id="266" r:id="rId23"/>
    <p:sldId id="262" r:id="rId24"/>
    <p:sldId id="263" r:id="rId25"/>
    <p:sldId id="264" r:id="rId26"/>
    <p:sldId id="265" r:id="rId27"/>
    <p:sldId id="27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DE6EC-F05C-4AD7-929E-7558452CD7FB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C9A44-09AF-40AB-9C99-B1ED5DE4F1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38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27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599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1200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577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1941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601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15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09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473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7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14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65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0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9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079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06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49EBB-164E-48F3-80D9-7A552D487F96}" type="datetimeFigureOut">
              <a:rPr lang="pl-PL" smtClean="0"/>
              <a:t>06.11.2019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B6B3D0-ED03-451D-A191-E5BB0D9A7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424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ne.gov.pl/" TargetMode="External"/><Relationship Id="rId2" Type="http://schemas.openxmlformats.org/officeDocument/2006/relationships/hyperlink" Target="http://prawo.sejm.gov.pl/isap.nsf/DocDetails.xsp?id=WDU2016000035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odtytuł 2">
            <a:extLst>
              <a:ext uri="{FF2B5EF4-FFF2-40B4-BE49-F238E27FC236}">
                <a16:creationId xmlns:a16="http://schemas.microsoft.com/office/drawing/2014/main" id="{424107CE-84A0-45AD-BFD3-13E9B94DF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76210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Nikodem Rycko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pPr algn="l"/>
            <a:r>
              <a:rPr lang="pl-PL" dirty="0">
                <a:solidFill>
                  <a:schemeClr val="tx1"/>
                </a:solidFill>
              </a:rPr>
              <a:t>CC-BY </a:t>
            </a:r>
          </a:p>
          <a:p>
            <a:pPr algn="l"/>
            <a:r>
              <a:rPr lang="pl-PL" sz="1500" dirty="0">
                <a:solidFill>
                  <a:schemeClr val="tx1"/>
                </a:solidFill>
              </a:rPr>
              <a:t>Treść licencji dostępna na stronie: https://creativecommons.org/licenses/by/4.0/legalcode.pl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40173BE-2FCC-420F-8312-028220A77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800" dirty="0"/>
              <a:t>Udostępnianie danych badawczych – zagadnienia prawne</a:t>
            </a:r>
          </a:p>
        </p:txBody>
      </p:sp>
    </p:spTree>
    <p:extLst>
      <p:ext uri="{BB962C8B-B14F-4D97-AF65-F5344CB8AC3E}">
        <p14:creationId xmlns:p14="http://schemas.microsoft.com/office/powerpoint/2010/main" val="4109904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5862F-712B-43A6-B311-F31D7CF7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2527"/>
            <a:ext cx="8596668" cy="738434"/>
          </a:xfrm>
        </p:spPr>
        <p:txBody>
          <a:bodyPr/>
          <a:lstStyle/>
          <a:p>
            <a:r>
              <a:rPr lang="pl-PL" dirty="0"/>
              <a:t>Prawa autorskie do danych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58C13-C0AC-4419-8232-813C1865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0644"/>
            <a:ext cx="8596668" cy="490071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„Współtwórcom przysługuje prawo autorskie wspólnie.” (art. 9 ust. 1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r>
              <a:rPr lang="pl-PL" dirty="0"/>
              <a:t>„Do wykonywania prawa autorskiego do całości utworu potrzebna jest </a:t>
            </a:r>
            <a:r>
              <a:rPr lang="pl-PL" b="1" dirty="0"/>
              <a:t>zgoda wszystkich współtwórców</a:t>
            </a:r>
            <a:r>
              <a:rPr lang="pl-PL" dirty="0"/>
              <a:t>.” (art. 9 ust. 3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/>
              <a:t>„</a:t>
            </a:r>
            <a:r>
              <a:rPr lang="pl-PL" b="1" dirty="0"/>
              <a:t>Opracowanie cudzego utworu</a:t>
            </a:r>
            <a:r>
              <a:rPr lang="pl-PL" dirty="0"/>
              <a:t>, w szczególności tłumaczenie, przeróbka, adaptacja, jest przedmiotem prawa autorskiego bez uszczerbku dla prawa do utworu pierwotnego.” (art. 2 ust. 1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/>
              <a:t>„Rozporządzanie i korzystanie z opracowania zależy od </a:t>
            </a:r>
            <a:r>
              <a:rPr lang="pl-PL" b="1" dirty="0"/>
              <a:t>zezwolenia twórcy utworu pierwotnego</a:t>
            </a:r>
            <a:r>
              <a:rPr lang="pl-PL" dirty="0"/>
              <a:t> (prawo zależne), chyba że autorskie prawa majątkowe do utworu pierwotnego wygasły. W przypadku baz danych spełniających cechy utworu zezwolenie twórcy jest konieczne także na sporządzenie opracowania.” (art. 2 ust. 2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5439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95DA8-E036-41C5-BDFC-7D6D4DFFD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3357"/>
            <a:ext cx="8596668" cy="653591"/>
          </a:xfrm>
        </p:spPr>
        <p:txBody>
          <a:bodyPr>
            <a:normAutofit/>
          </a:bodyPr>
          <a:lstStyle/>
          <a:p>
            <a:r>
              <a:rPr lang="pl-PL" sz="3200" dirty="0"/>
              <a:t>Zbiór danych badawczych jako baza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F5450E-AE74-4FDE-B99D-FEA4089B9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8351"/>
            <a:ext cx="8596668" cy="486301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„</a:t>
            </a:r>
            <a:r>
              <a:rPr lang="pl-PL" b="1" dirty="0"/>
              <a:t>baza danych</a:t>
            </a:r>
            <a:r>
              <a:rPr lang="pl-PL" dirty="0"/>
              <a:t> oznacza zbiór danych lub jakichkolwiek innych materiałów i elementów </a:t>
            </a:r>
            <a:r>
              <a:rPr lang="pl-PL" b="1" dirty="0"/>
              <a:t>zgromadzonych według określonej systematyki lub metody</a:t>
            </a:r>
            <a:r>
              <a:rPr lang="pl-PL" dirty="0"/>
              <a:t>, indywidualnie dostępnych w jakikolwiek sposób, w tym środkami elektronicznymi, </a:t>
            </a:r>
            <a:r>
              <a:rPr lang="pl-PL" b="1" dirty="0"/>
              <a:t>wymagający istotnego</a:t>
            </a:r>
            <a:r>
              <a:rPr lang="pl-PL" dirty="0"/>
              <a:t>, co do jakości lub ilości, </a:t>
            </a:r>
            <a:r>
              <a:rPr lang="pl-PL" b="1" dirty="0"/>
              <a:t>nakładu inwestycyjnego</a:t>
            </a:r>
            <a:r>
              <a:rPr lang="pl-PL" dirty="0"/>
              <a:t> w celu sporządzenia, weryfikacji lub prezentacji jego zawartości,” (art. 2 ust. 1 pkt 1 </a:t>
            </a:r>
            <a:r>
              <a:rPr lang="pl-PL" dirty="0" err="1"/>
              <a:t>u.o.b.d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r>
              <a:rPr lang="pl-PL" dirty="0"/>
              <a:t>„</a:t>
            </a:r>
            <a:r>
              <a:rPr lang="pl-PL" b="1" dirty="0"/>
              <a:t>Producentowi</a:t>
            </a:r>
            <a:r>
              <a:rPr lang="pl-PL" dirty="0"/>
              <a:t> bazy danych przysługuje wyłączne i zbywalne prawo pobierania danych i wtórnego ich wykorzystania w całości lub w istotnej części, co do jakości lub ilości.” (art. 6 ust. 1 </a:t>
            </a:r>
            <a:r>
              <a:rPr lang="pl-PL" dirty="0" err="1"/>
              <a:t>u.o.b.d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r>
              <a:rPr lang="pl-PL" dirty="0"/>
              <a:t>„producentem bazy danych jest osoba fizyczna, prawna lub jednostka organizacyjna nieposiadająca osobowości prawnej, która </a:t>
            </a:r>
            <a:r>
              <a:rPr lang="pl-PL" b="1" dirty="0"/>
              <a:t>ponosi ryzyko nakładu inwestycyjnego</a:t>
            </a:r>
            <a:r>
              <a:rPr lang="pl-PL" dirty="0"/>
              <a:t> przy tworzeniu bazy danych” (art. 2 ust. 1 pkt 4 </a:t>
            </a:r>
            <a:r>
              <a:rPr lang="pl-PL" dirty="0" err="1"/>
              <a:t>u.o.b.d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27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F0BBED-AAA1-4BF2-956E-DC6E5462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9712"/>
            <a:ext cx="8596668" cy="813847"/>
          </a:xfrm>
        </p:spPr>
        <p:txBody>
          <a:bodyPr/>
          <a:lstStyle/>
          <a:p>
            <a:r>
              <a:rPr lang="pl-PL" dirty="0"/>
              <a:t>Dozwolony użytek – prawo autorskie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7EE915-42F1-453B-80C2-6A5988E4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3559"/>
            <a:ext cx="8596668" cy="5224729"/>
          </a:xfrm>
        </p:spPr>
        <p:txBody>
          <a:bodyPr>
            <a:noAutofit/>
          </a:bodyPr>
          <a:lstStyle/>
          <a:p>
            <a:r>
              <a:rPr lang="pl-PL" dirty="0"/>
              <a:t>„Instytucje oświatowe oraz podmioty, o których mowa w art. 7 ust. 1 pkt 1, 2 i 4–8 ustawy z dnia 20 lipca 2018 r. – Prawo o szkolnictwie wyższym i nauce, mogą na potrzeby zilustrowania treści przekazywanych w celach dydaktycznych lub </a:t>
            </a:r>
            <a:r>
              <a:rPr lang="pl-PL" b="1" dirty="0"/>
              <a:t>w celu prowadzenia działalności naukowej </a:t>
            </a:r>
            <a:r>
              <a:rPr lang="pl-PL" dirty="0"/>
              <a:t>korzystać z rozpowszechnionych utworów w oryginale i w tłumaczeniu oraz zwielokrotniać w tym celu rozpowszechnione drobne utwory lub fragmenty większych utworów.” (art. 27 ust. 1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endParaRPr lang="pl-PL" dirty="0"/>
          </a:p>
          <a:p>
            <a:r>
              <a:rPr lang="pl-PL" dirty="0"/>
              <a:t>„W przypadku </a:t>
            </a:r>
            <a:r>
              <a:rPr lang="pl-PL" b="1" dirty="0"/>
              <a:t>publicznego udostępniania utworów w taki sposób, aby każdy mógł mieć do nich dostęp w miejscu i czasie przez siebie wybranym </a:t>
            </a:r>
            <a:r>
              <a:rPr lang="pl-PL" dirty="0"/>
              <a:t>korzystanie, o którym mowa w ust. 1, jest dozwolone wyłącznie dla </a:t>
            </a:r>
            <a:r>
              <a:rPr lang="pl-PL" b="1" dirty="0"/>
              <a:t>ograniczonego kręgu osób </a:t>
            </a:r>
            <a:r>
              <a:rPr lang="pl-PL" dirty="0"/>
              <a:t>uczących się, nauczających lub prowadzących badania naukowe, zidentyfikowanych przez podmioty wymienione w ust. 1”. (art. 27 ust. 2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„Dozwolony użytek nie może naruszać </a:t>
            </a:r>
            <a:r>
              <a:rPr lang="pl-PL" b="1" dirty="0"/>
              <a:t>normalnego korzystania z utworu </a:t>
            </a:r>
            <a:r>
              <a:rPr lang="pl-PL" dirty="0"/>
              <a:t>lub godzić w </a:t>
            </a:r>
            <a:r>
              <a:rPr lang="pl-PL" b="1" dirty="0"/>
              <a:t>słuszne interesy twórcy</a:t>
            </a:r>
            <a:r>
              <a:rPr lang="pl-PL" dirty="0"/>
              <a:t>.” (art. 35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5666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F0BBED-AAA1-4BF2-956E-DC6E5462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9712"/>
            <a:ext cx="8596668" cy="813847"/>
          </a:xfrm>
        </p:spPr>
        <p:txBody>
          <a:bodyPr/>
          <a:lstStyle/>
          <a:p>
            <a:r>
              <a:rPr lang="pl-PL" dirty="0"/>
              <a:t>Dozwolony użytek – prawo </a:t>
            </a:r>
            <a:r>
              <a:rPr lang="pl-PL" i="1" dirty="0" err="1"/>
              <a:t>sui</a:t>
            </a:r>
            <a:r>
              <a:rPr lang="pl-PL" i="1" dirty="0"/>
              <a:t> </a:t>
            </a:r>
            <a:r>
              <a:rPr lang="pl-PL" i="1" dirty="0" err="1"/>
              <a:t>generis</a:t>
            </a:r>
            <a:endParaRPr lang="pl-PL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7EE915-42F1-453B-80C2-6A5988E4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3559"/>
            <a:ext cx="8596668" cy="522472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„Wolno korzystać z istotnej, co do jakości lub ilości, części rozpowszechnionej bazy danych w charakterze ilustracji, w celach dydaktycznych lub </a:t>
            </a:r>
            <a:r>
              <a:rPr lang="pl-PL" b="1" dirty="0"/>
              <a:t>badawczych</a:t>
            </a:r>
            <a:r>
              <a:rPr lang="pl-PL" dirty="0"/>
              <a:t>, ze wskazaniem źródła, jeżeli takie korzystanie jest uzasadnione niekomercyjnym celem, dla którego wykorzystano bazę” (art. 8 ust. 1 pkt 2 </a:t>
            </a:r>
            <a:r>
              <a:rPr lang="pl-PL" dirty="0" err="1"/>
              <a:t>u.o.b.d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r>
              <a:rPr lang="pl-PL" dirty="0"/>
              <a:t>„Nie jest dozwolone </a:t>
            </a:r>
            <a:r>
              <a:rPr lang="pl-PL" b="1" dirty="0"/>
              <a:t>powtarzające się i systematyczne </a:t>
            </a:r>
            <a:r>
              <a:rPr lang="pl-PL" dirty="0"/>
              <a:t>pobieranie lub wtórne wykorzystanie </a:t>
            </a:r>
            <a:r>
              <a:rPr lang="pl-PL" b="1" dirty="0"/>
              <a:t>sprzeczne z normalnym korzystaniem </a:t>
            </a:r>
            <a:r>
              <a:rPr lang="pl-PL" dirty="0"/>
              <a:t>i powodujące </a:t>
            </a:r>
            <a:r>
              <a:rPr lang="pl-PL" b="1" dirty="0"/>
              <a:t>nieusprawiedliwione naruszenie słusznych interesów producenta</a:t>
            </a:r>
            <a:r>
              <a:rPr lang="pl-PL" dirty="0"/>
              <a:t>.” (art. 8 ust. 2 </a:t>
            </a:r>
            <a:r>
              <a:rPr lang="pl-PL" dirty="0" err="1"/>
              <a:t>u.o.b.d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287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8AE756-E54A-4E96-B58B-478ECBC5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Działania wymagane w celu udostępnienia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4BBA8D-7DA1-4BFF-8482-548C081E0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endParaRPr lang="pl-PL" sz="200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ustalenie jakie dane będą wykorzystane w ramach projektu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ustalenie, jakie prawa własności intelektualnej istnieją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ustalenie, komu te prawa przysługują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pozyskanie zgody na udostępnienie danych od każdej uprawnionej osoby</a:t>
            </a:r>
          </a:p>
        </p:txBody>
      </p:sp>
    </p:spTree>
    <p:extLst>
      <p:ext uri="{BB962C8B-B14F-4D97-AF65-F5344CB8AC3E}">
        <p14:creationId xmlns:p14="http://schemas.microsoft.com/office/powerpoint/2010/main" val="167901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9B6E4-4368-4F56-B8B7-0F3F73E8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Działania wymagane w celu wykorzystania istniejących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C742D-124C-4974-A840-449A0D63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ustalenie, czy dane są objęte prawami własności intelektualnej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ustalenie, komu prawa te przysługują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ustalenie, czy i w jaki sposób można korzystać z danych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800" dirty="0"/>
              <a:t>otwarta licencja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800" dirty="0"/>
              <a:t>„zamknięta” licencja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800" dirty="0"/>
              <a:t>zasady udostępnienia danych sektora publicznego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800" dirty="0"/>
              <a:t>dozwolony użytek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7190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9B6E4-4368-4F56-B8B7-0F3F73E8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954"/>
            <a:ext cx="8596668" cy="1087225"/>
          </a:xfrm>
        </p:spPr>
        <p:txBody>
          <a:bodyPr>
            <a:normAutofit/>
          </a:bodyPr>
          <a:lstStyle/>
          <a:p>
            <a:r>
              <a:rPr lang="pl-PL" sz="3200" dirty="0"/>
              <a:t>Ponowne wykorzystanie informacji sektora publicznego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C742D-124C-4974-A840-449A0D63E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7273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ustawa o ponownym wykorzystaniu informacji sektora publicznego (</a:t>
            </a:r>
            <a:r>
              <a:rPr lang="pl-PL" dirty="0">
                <a:hlinkClick r:id="rId2"/>
              </a:rPr>
              <a:t>http://prawo.sejm.gov.pl/isap.nsf/DocDetails.xsp?id=WDU20160000352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możliwość uzyskania danych znajdujących się w posiadaniu instytucji publicznych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brak możliwości żądania wytworzenia danych poprzez wygenerowanie szczegółowych zestawień lub opracowań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brak precyzyjnie określonej granicy złożoności danych, które można uzyskać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możliwość uzyskania danych, ale też ograniczenia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hlinkClick r:id="rId3"/>
              </a:rPr>
              <a:t>https://dane.gov.pl/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wniosek o udostępnienie danych – należy podać cel ponownego wykorzystania informacji (komercyjny albo niekomercyjny) oraz określić rodzaj działalności, w której informacje będą wykorzystywane, w szczególności wskazać dobra, produkty lub usługi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konieczność oceny ryzyka na etapie planowania badań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8265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9B6E4-4368-4F56-B8B7-0F3F73E8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1178"/>
            <a:ext cx="8596668" cy="674369"/>
          </a:xfrm>
        </p:spPr>
        <p:txBody>
          <a:bodyPr>
            <a:normAutofit/>
          </a:bodyPr>
          <a:lstStyle/>
          <a:p>
            <a:r>
              <a:rPr lang="pl-PL" sz="3200" dirty="0"/>
              <a:t>Rodzaje danych sektora publicznego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C742D-124C-4974-A840-449A0D63E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95547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informacje zamieszczone w Biuletynie Informacji Publicznej albo</a:t>
            </a:r>
          </a:p>
          <a:p>
            <a:pPr marL="0" indent="0">
              <a:buNone/>
            </a:pPr>
            <a:r>
              <a:rPr lang="pl-PL" dirty="0"/>
              <a:t>w Centralnym Repozytorium Informacji Publicznej (dane.gov.pl)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Obowiązują podane tam warunki wykorzystywania informacji.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Jeżeli ich nie określono, informacje można wykorzystywać bezwarunkowo.</a:t>
            </a:r>
          </a:p>
          <a:p>
            <a:pPr marL="0" indent="0">
              <a:buNone/>
            </a:pPr>
            <a:r>
              <a:rPr lang="pl-PL" dirty="0"/>
              <a:t>2) informacje udostępnione w inny sposób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Obowiązują podane warunki ich wykorzystywania.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Jeżeli ich nie określono, należy zwrócić się z wnioskiem o umożliwienie wykorzystywania tych danych, a warunki zostaną określone w odpowiedzi na wniosek.</a:t>
            </a:r>
          </a:p>
          <a:p>
            <a:pPr marL="0" indent="0">
              <a:buNone/>
            </a:pPr>
            <a:r>
              <a:rPr lang="pl-PL" dirty="0"/>
              <a:t>3) informacje będące w posiadaniu instytucji publicznej, ale przez</a:t>
            </a:r>
          </a:p>
          <a:p>
            <a:pPr marL="0" indent="0">
              <a:buNone/>
            </a:pPr>
            <a:r>
              <a:rPr lang="pl-PL" dirty="0"/>
              <a:t>nią nieudostępnione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Należy zwrócić się do instytucji z wnioskiem o udostępnienie i umożliwienie wykorzystywania tych danych. </a:t>
            </a:r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pl-PL" dirty="0"/>
              <a:t>Warunki zostaną określone w odpowiedzi na wniosek.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6886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1434"/>
            <a:ext cx="8596668" cy="870408"/>
          </a:xfrm>
        </p:spPr>
        <p:txBody>
          <a:bodyPr>
            <a:noAutofit/>
          </a:bodyPr>
          <a:lstStyle/>
          <a:p>
            <a:r>
              <a:rPr lang="pl-PL" sz="3200" dirty="0"/>
              <a:t>Komercjalizacja wyników badań naukowych </a:t>
            </a:r>
            <a:br>
              <a:rPr lang="pl-PL" sz="3200" dirty="0"/>
            </a:br>
            <a:r>
              <a:rPr lang="pl-PL" sz="3200" dirty="0"/>
              <a:t>a otwarty dostęp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05"/>
            <a:ext cx="8596668" cy="47514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Komercjalizacja – czerpanie zysków.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Sposób – przede wszystkim patentowanie.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„Patenty są udzielane – bez względu na dziedzinę techniki – na wynalazki, które są nowe, posiadają poziom wynalazczy i nadają się do przemysłowego stosowania.” (art. 24 </a:t>
            </a:r>
            <a:r>
              <a:rPr lang="pl-PL" sz="1800" dirty="0" err="1"/>
              <a:t>pr.wł.przem</a:t>
            </a:r>
            <a:r>
              <a:rPr lang="pl-PL" sz="1800" dirty="0"/>
              <a:t>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„1. Wynalazek uważa się za nowy, jeśli nie jest on częścią stanu techniki.</a:t>
            </a:r>
          </a:p>
          <a:p>
            <a:pPr marL="857250" lvl="2" indent="0">
              <a:buNone/>
            </a:pPr>
            <a:r>
              <a:rPr lang="pl-PL" sz="1800" dirty="0"/>
              <a:t>2. Przez stan techniki rozumie się wszystko to, co przed datą, według której oznacza się pierwszeństwo do uzyskania patentu, zostało udostępnione do wiadomości powszechnej w formie pisemnego lub ustnego opisu, przez stosowanie, wystawienie lub ujawnienie w inny sposób.” (art. 25 </a:t>
            </a:r>
            <a:r>
              <a:rPr lang="pl-PL" sz="1800" dirty="0" err="1"/>
              <a:t>pr.wł.przem</a:t>
            </a:r>
            <a:r>
              <a:rPr lang="pl-PL" sz="1800" dirty="0"/>
              <a:t>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Strategie godzenia komercjalizacji i otwartości: „embargo”, dostosowanie zakresu udostępniania.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Sprawdzenie potencjału komercyjnego i obowiązków w tym zakresie.</a:t>
            </a:r>
          </a:p>
          <a:p>
            <a:endParaRPr lang="pl-PL" sz="1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9436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0408"/>
          </a:xfrm>
        </p:spPr>
        <p:txBody>
          <a:bodyPr>
            <a:noAutofit/>
          </a:bodyPr>
          <a:lstStyle/>
          <a:p>
            <a:r>
              <a:rPr lang="pl-PL" sz="2800" dirty="0"/>
              <a:t>Obowiązki dotyczące komercjalizacji </a:t>
            </a:r>
            <a:br>
              <a:rPr lang="pl-PL" sz="2800" dirty="0"/>
            </a:br>
            <a:r>
              <a:rPr lang="pl-PL" sz="2800" dirty="0"/>
              <a:t>- wymagania ustawowe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05"/>
            <a:ext cx="8596668" cy="4316257"/>
          </a:xfrm>
        </p:spPr>
        <p:txBody>
          <a:bodyPr/>
          <a:lstStyle/>
          <a:p>
            <a:endParaRPr lang="pl-PL" sz="1600" dirty="0"/>
          </a:p>
          <a:p>
            <a:r>
              <a:rPr lang="pl-PL" sz="2000" dirty="0"/>
              <a:t>Procedura obowiązująca w uczelniach publicznych: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dirty="0"/>
              <a:t>dotyczy: wyników badań naukowych będących wynalazkiem, wzorem użytkowym, wzorem przemysłowym lub topografią układu scalonego, wyhodowaną albo odkrytą i wyprowadzoną odmianą rośliny,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dirty="0"/>
              <a:t>Pracownik przekazuje uczelni publicznej informację o wynikach działalności naukowej oraz o know-how związanym z tymi wynikami.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dirty="0"/>
              <a:t>możliwość nabycia praw przez uczelnię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dirty="0"/>
              <a:t>wyjątki – finansowanie z zewnątrz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dirty="0"/>
              <a:t>obowiązek poufności – dopóki prawa przysługują uczelni (obejmuje też know-how)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347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274"/>
          </a:xfrm>
        </p:spPr>
        <p:txBody>
          <a:bodyPr/>
          <a:lstStyle/>
          <a:p>
            <a:r>
              <a:rPr lang="pl-PL" dirty="0"/>
              <a:t>Prawne regulacje udostępniania danych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05"/>
            <a:ext cx="8596668" cy="4316257"/>
          </a:xfrm>
        </p:spPr>
        <p:txBody>
          <a:bodyPr/>
          <a:lstStyle/>
          <a:p>
            <a:r>
              <a:rPr lang="pl-PL" dirty="0"/>
              <a:t>Prawo własności intelektualnej</a:t>
            </a:r>
          </a:p>
          <a:p>
            <a:r>
              <a:rPr lang="pl-PL" dirty="0"/>
              <a:t>Ochrona danych osobowych</a:t>
            </a:r>
          </a:p>
          <a:p>
            <a:r>
              <a:rPr lang="pl-PL" dirty="0"/>
              <a:t>Ochrona dóbr osobistych, wizerunku, korespondencji</a:t>
            </a:r>
          </a:p>
          <a:p>
            <a:r>
              <a:rPr lang="pl-PL" dirty="0"/>
              <a:t>Przepisy o komercjalizacji wyników badań naukowych</a:t>
            </a:r>
          </a:p>
          <a:p>
            <a:r>
              <a:rPr lang="pl-PL" dirty="0"/>
              <a:t>Obowiązki zachowania poufności, tajemnicy</a:t>
            </a:r>
          </a:p>
          <a:p>
            <a:r>
              <a:rPr lang="pl-PL" dirty="0"/>
              <a:t>Zobowiązania umowne</a:t>
            </a:r>
          </a:p>
          <a:p>
            <a:r>
              <a:rPr lang="pl-PL" dirty="0"/>
              <a:t>Przepisy o badaniach klinicznych</a:t>
            </a:r>
          </a:p>
          <a:p>
            <a:r>
              <a:rPr lang="pl-PL" dirty="0"/>
              <a:t>Przepisy o ochronie zwierząt</a:t>
            </a:r>
          </a:p>
          <a:p>
            <a:r>
              <a:rPr lang="pl-P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70979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749" y="600174"/>
            <a:ext cx="8596668" cy="870408"/>
          </a:xfrm>
        </p:spPr>
        <p:txBody>
          <a:bodyPr>
            <a:noAutofit/>
          </a:bodyPr>
          <a:lstStyle/>
          <a:p>
            <a:r>
              <a:rPr lang="pl-PL" sz="2800" dirty="0"/>
              <a:t>Regulamin zarządzania własnością intelektualną i komercjalizacji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05"/>
            <a:ext cx="8596668" cy="43162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akt prawa wewnętrznego uczelni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wyraźna podstawa ustawowa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przedmiot – „regulamin zarządzania prawami autorskimi, prawami pokrewnymi i prawami własności przemysłowej oraz zasad komercjalizacji, który określa w szczególności:”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prawa i obowiązki uczelni, pracowników, doktorantów i studentów </a:t>
            </a:r>
            <a:br>
              <a:rPr lang="pl-PL" sz="1800" dirty="0"/>
            </a:br>
            <a:r>
              <a:rPr lang="pl-PL" sz="1800" dirty="0"/>
              <a:t>w zakresie ochrony i korzystania z praw autorskich, praw pokrewnych </a:t>
            </a:r>
            <a:br>
              <a:rPr lang="pl-PL" sz="1800" dirty="0"/>
            </a:br>
            <a:r>
              <a:rPr lang="pl-PL" sz="1800" dirty="0"/>
              <a:t>i praw własności przemysłowej,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wynagradzania twórców,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i procedury komercjalizacji,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korzystania z majątku uczelni, wykorzystywanego do komercjalizacji, oraz świadczenia usług w zakresie działalności naukowej;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56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0408"/>
          </a:xfrm>
        </p:spPr>
        <p:txBody>
          <a:bodyPr>
            <a:noAutofit/>
          </a:bodyPr>
          <a:lstStyle/>
          <a:p>
            <a:r>
              <a:rPr lang="pl-PL" sz="3200" dirty="0"/>
              <a:t>Regulamin zarządzania własnością intelektualną i komercjalizacji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105"/>
            <a:ext cx="8596668" cy="4316257"/>
          </a:xfrm>
        </p:spPr>
        <p:txBody>
          <a:bodyPr/>
          <a:lstStyle/>
          <a:p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w uczelni publicznej ponadto: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podziału środków uzyskanych z komercjalizacji między twórcą będącym pracownikiem uczelni publicznej a tą uczelnią;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i tryb przekazywania uczelni publicznej przez pracownika, doktoranta i studenta informacji o wynikach działalności naukowej oraz o know-how związanym z tymi wynikami,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i tryb przekazywania przez pracownika przysługujących uczelni części środków uzyskanych z komercjalizacji;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i tryb przekazywania pracownikowi przez uczelnię publiczną informacji o decyzjach dotyczących komercjalizacji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1800" dirty="0"/>
              <a:t>zasady i tryb przekazywania pracownikowi przez uczelnię publiczną części przysługujących mu środków uzyskanych z komercjalizacji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616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E021D-56A3-44BA-84EC-4FC51F13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1810"/>
          </a:xfrm>
        </p:spPr>
        <p:txBody>
          <a:bodyPr>
            <a:normAutofit fontScale="90000"/>
          </a:bodyPr>
          <a:lstStyle/>
          <a:p>
            <a:r>
              <a:rPr lang="pl-PL" dirty="0"/>
              <a:t>Udostępnianie danych badawczych a ochrona danych osobowych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4C3695-AF5A-4AF7-BE43-BF92B7787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1347"/>
            <a:ext cx="8596668" cy="4090015"/>
          </a:xfrm>
        </p:spPr>
        <p:txBody>
          <a:bodyPr/>
          <a:lstStyle/>
          <a:p>
            <a:r>
              <a:rPr lang="pl-PL" dirty="0"/>
              <a:t>Czy w ogóle mamy do czynienia z ochroną danych osobowych?</a:t>
            </a:r>
          </a:p>
          <a:p>
            <a:r>
              <a:rPr lang="pl-PL" dirty="0"/>
              <a:t>Osoby żyjące – czy dane osób nieżyjących można udostępniać bez przeszkód?</a:t>
            </a:r>
          </a:p>
          <a:p>
            <a:r>
              <a:rPr lang="pl-PL" dirty="0"/>
              <a:t>Dane osobowe – informacje umożliwiające zidentyfikowanie osoby.</a:t>
            </a:r>
          </a:p>
          <a:p>
            <a:r>
              <a:rPr lang="pl-PL" dirty="0"/>
              <a:t>Dane „zwykłe” czy „wrażliwe”.</a:t>
            </a:r>
          </a:p>
          <a:p>
            <a:r>
              <a:rPr lang="pl-PL" dirty="0"/>
              <a:t>Podstawa przetwarzania danych – najczęściej zgoda.</a:t>
            </a:r>
          </a:p>
          <a:p>
            <a:r>
              <a:rPr lang="pl-PL" dirty="0"/>
              <a:t>Cel przetwarzania danych – różne cele na różnych etapach projektu.</a:t>
            </a:r>
          </a:p>
          <a:p>
            <a:r>
              <a:rPr lang="pl-PL" dirty="0"/>
              <a:t>Przygotowanie badań – formularz zgody i informacje.</a:t>
            </a:r>
          </a:p>
          <a:p>
            <a:r>
              <a:rPr lang="pl-PL" dirty="0" err="1"/>
              <a:t>Anonimizacja</a:t>
            </a:r>
            <a:r>
              <a:rPr lang="pl-PL" dirty="0"/>
              <a:t> – nie tylko usunięcie danych.</a:t>
            </a:r>
          </a:p>
          <a:p>
            <a:r>
              <a:rPr lang="pl-PL" dirty="0"/>
              <a:t>Repozytorium – państwa poza Unią Europejską.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3247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64A5C-0C47-4665-8AAC-2131E11CF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0408"/>
          </a:xfrm>
        </p:spPr>
        <p:txBody>
          <a:bodyPr/>
          <a:lstStyle/>
          <a:p>
            <a:r>
              <a:rPr lang="pl-PL" dirty="0"/>
              <a:t>Otwarte licencje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F83C03-7983-4E9A-8C13-5F6976196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1411"/>
            <a:ext cx="8596668" cy="4419952"/>
          </a:xfrm>
        </p:spPr>
        <p:txBody>
          <a:bodyPr>
            <a:normAutofit lnSpcReduction="10000"/>
          </a:bodyPr>
          <a:lstStyle/>
          <a:p>
            <a:r>
              <a:rPr lang="pl-PL" sz="2000" dirty="0"/>
              <a:t>Czy warto pisać własne licencje?</a:t>
            </a:r>
          </a:p>
          <a:p>
            <a:endParaRPr lang="pl-PL" sz="2000" dirty="0"/>
          </a:p>
          <a:p>
            <a:r>
              <a:rPr lang="pl-PL" sz="2000" dirty="0"/>
              <a:t>Creative </a:t>
            </a:r>
            <a:r>
              <a:rPr lang="pl-PL" sz="2000" dirty="0" err="1"/>
              <a:t>Commons</a:t>
            </a:r>
            <a:endParaRPr lang="pl-PL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/>
              <a:t>CC0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/>
              <a:t>CC-BY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/>
              <a:t>CC-BY-SA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Open Data </a:t>
            </a:r>
            <a:r>
              <a:rPr lang="pl-PL" sz="2000" dirty="0" err="1"/>
              <a:t>Commons</a:t>
            </a:r>
            <a:endParaRPr lang="pl-PL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/>
              <a:t>PDDL (</a:t>
            </a:r>
            <a:r>
              <a:rPr lang="en-US" sz="2000" dirty="0"/>
              <a:t>Public Domain Dedication and </a:t>
            </a:r>
            <a:r>
              <a:rPr lang="en-US" sz="2000" dirty="0" err="1"/>
              <a:t>Licence</a:t>
            </a:r>
            <a:r>
              <a:rPr lang="pl-PL" sz="20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/>
              <a:t>ODC-By (</a:t>
            </a:r>
            <a:r>
              <a:rPr lang="en-US" sz="2000" dirty="0"/>
              <a:t>Open Data Commons Attribution License</a:t>
            </a:r>
            <a:r>
              <a:rPr lang="pl-PL" sz="20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 err="1"/>
              <a:t>ODbL</a:t>
            </a:r>
            <a:r>
              <a:rPr lang="pl-PL" sz="2000" dirty="0"/>
              <a:t> (</a:t>
            </a:r>
            <a:r>
              <a:rPr lang="en-US" sz="2000" dirty="0"/>
              <a:t>Open Data Commons Open Database License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0914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04FB7B-D0BD-4AE8-8A5B-6DB3A5C35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5567"/>
          </a:xfrm>
        </p:spPr>
        <p:txBody>
          <a:bodyPr/>
          <a:lstStyle/>
          <a:p>
            <a:r>
              <a:rPr lang="pl-PL" dirty="0"/>
              <a:t>CC0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42B40D-414E-4A37-B1A0-A26DF816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7143"/>
            <a:ext cx="8596668" cy="4514220"/>
          </a:xfrm>
        </p:spPr>
        <p:txBody>
          <a:bodyPr/>
          <a:lstStyle/>
          <a:p>
            <a:r>
              <a:rPr lang="pl-PL" b="1" dirty="0"/>
              <a:t>obejmuje:</a:t>
            </a:r>
            <a:r>
              <a:rPr lang="pl-PL" dirty="0"/>
              <a:t> prawa autorskie i pokrewne, prawa do ochrony wizerunku i prywatności w zakresie przedstawionym w utworze, prawa </a:t>
            </a:r>
            <a:r>
              <a:rPr lang="pl-PL" dirty="0" err="1"/>
              <a:t>sui</a:t>
            </a:r>
            <a:r>
              <a:rPr lang="pl-PL" dirty="0"/>
              <a:t> </a:t>
            </a:r>
            <a:r>
              <a:rPr lang="pl-PL" dirty="0" err="1"/>
              <a:t>generis</a:t>
            </a:r>
            <a:r>
              <a:rPr lang="pl-PL" dirty="0"/>
              <a:t> do baz danych, prawa chroniące przed nieuczciwą konkurencją</a:t>
            </a:r>
          </a:p>
          <a:p>
            <a:r>
              <a:rPr lang="pl-PL" b="1" dirty="0"/>
              <a:t>nie obejmuje: </a:t>
            </a:r>
            <a:r>
              <a:rPr lang="pl-PL" dirty="0"/>
              <a:t>praw wynikających z patentów, praw do znaków towarowych</a:t>
            </a:r>
          </a:p>
          <a:p>
            <a:r>
              <a:rPr lang="pl-PL" b="1" dirty="0"/>
              <a:t>skutki:</a:t>
            </a:r>
            <a:r>
              <a:rPr lang="pl-PL" dirty="0"/>
              <a:t> wygaśnięcie praw i przeniesienie utworu do domeny publicznej; w zakresie w jakim prawo tego nie dopuszcza - udzielenie bezpłatnej, niezbywalnej, niewyłącznej, nieodwołalnej i bezwarunkowej licencji; w zakresie, w jakim taka licencja jest niedopuszczalna - zobowiązanie do niewykonywania przysługujących praw</a:t>
            </a:r>
          </a:p>
        </p:txBody>
      </p:sp>
    </p:spTree>
    <p:extLst>
      <p:ext uri="{BB962C8B-B14F-4D97-AF65-F5344CB8AC3E}">
        <p14:creationId xmlns:p14="http://schemas.microsoft.com/office/powerpoint/2010/main" val="2326082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B646E-2311-4A1B-833E-7B6EDBB6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CC-BY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608909-3FC9-4630-93E8-981D8B8F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7715"/>
            <a:ext cx="8596668" cy="4523647"/>
          </a:xfrm>
        </p:spPr>
        <p:txBody>
          <a:bodyPr>
            <a:normAutofit fontScale="92500" lnSpcReduction="20000"/>
          </a:bodyPr>
          <a:lstStyle/>
          <a:p>
            <a:r>
              <a:rPr lang="pl-PL" sz="1900" b="1" dirty="0"/>
              <a:t>obejmuje:</a:t>
            </a:r>
            <a:r>
              <a:rPr lang="pl-PL" sz="1900" dirty="0"/>
              <a:t> prawa autorskie i pokrewne, prawa </a:t>
            </a:r>
            <a:r>
              <a:rPr lang="pl-PL" sz="1900" dirty="0" err="1"/>
              <a:t>sui</a:t>
            </a:r>
            <a:r>
              <a:rPr lang="pl-PL" sz="1900" dirty="0"/>
              <a:t> </a:t>
            </a:r>
            <a:r>
              <a:rPr lang="pl-PL" sz="1900" dirty="0" err="1"/>
              <a:t>generis</a:t>
            </a:r>
            <a:r>
              <a:rPr lang="pl-PL" sz="1900" dirty="0"/>
              <a:t> do baz danych</a:t>
            </a:r>
          </a:p>
          <a:p>
            <a:r>
              <a:rPr lang="pl-PL" sz="1900" b="1" dirty="0"/>
              <a:t>nie obejmuje:</a:t>
            </a:r>
            <a:r>
              <a:rPr lang="pl-PL" sz="1900" dirty="0"/>
              <a:t> prawa wynikające z patentów, prawa do znaków towarowych</a:t>
            </a:r>
          </a:p>
          <a:p>
            <a:r>
              <a:rPr lang="pl-PL" sz="1900" b="1" dirty="0"/>
              <a:t>skutki:</a:t>
            </a:r>
            <a:r>
              <a:rPr lang="pl-PL" sz="1900" dirty="0"/>
              <a:t> nieodpłatna, niewyłączna, licencja na korzystanie i rozpowszechnianie utworu oraz utworów zależnych, bez prawa do udzielania sublicencji; w odniesieniu do praw osobistych - zrzeczenie się albo w razie niedopuszczalności - zobowiązanie do ich niewykonywania; </a:t>
            </a:r>
          </a:p>
          <a:p>
            <a:r>
              <a:rPr lang="pl-PL" sz="1900" dirty="0"/>
              <a:t>obowiązki licencjobiorcy w razie udostępniania utworu: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900" dirty="0"/>
              <a:t>oznaczenie twórcy,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900" dirty="0"/>
              <a:t>oznaczenie informacji o prawach autorskich i udzielonej licencji,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900" dirty="0"/>
              <a:t>oznaczenie wyłączenia gwarancji,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900" dirty="0"/>
              <a:t>oznaczenie wprowadzonych modyfikacji utworu.</a:t>
            </a:r>
          </a:p>
          <a:p>
            <a:r>
              <a:rPr lang="pl-PL" sz="1900" dirty="0"/>
              <a:t>Czas trwania licencji - równy czasowi trwania praw autorskich, jednak licencja wygasa w razie naruszenia jej warunków (z możliwością przywrócenia licencji w razie ich spełnienia).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242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FC08E-2660-466D-BBEF-B26EA964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7369"/>
            <a:ext cx="8596668" cy="776140"/>
          </a:xfrm>
        </p:spPr>
        <p:txBody>
          <a:bodyPr/>
          <a:lstStyle/>
          <a:p>
            <a:r>
              <a:rPr lang="pl-PL" dirty="0"/>
              <a:t>CC-BY-SA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A240DA-8B27-4B86-99E1-0F579F33B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8667"/>
            <a:ext cx="8596668" cy="5392133"/>
          </a:xfrm>
        </p:spPr>
        <p:txBody>
          <a:bodyPr>
            <a:noAutofit/>
          </a:bodyPr>
          <a:lstStyle/>
          <a:p>
            <a:r>
              <a:rPr lang="pl-PL" sz="1500" b="1" dirty="0"/>
              <a:t>obejmuje:</a:t>
            </a:r>
            <a:r>
              <a:rPr lang="pl-PL" sz="1500" dirty="0"/>
              <a:t> prawa autorskie i pokrewne, prawa </a:t>
            </a:r>
            <a:r>
              <a:rPr lang="pl-PL" sz="1500" i="1" dirty="0" err="1"/>
              <a:t>sui</a:t>
            </a:r>
            <a:r>
              <a:rPr lang="pl-PL" sz="1500" i="1" dirty="0"/>
              <a:t> </a:t>
            </a:r>
            <a:r>
              <a:rPr lang="pl-PL" sz="1500" i="1" dirty="0" err="1"/>
              <a:t>generis</a:t>
            </a:r>
            <a:r>
              <a:rPr lang="pl-PL" sz="1500" i="1" dirty="0"/>
              <a:t> </a:t>
            </a:r>
            <a:r>
              <a:rPr lang="pl-PL" sz="1500" dirty="0"/>
              <a:t>do baz danych</a:t>
            </a:r>
          </a:p>
          <a:p>
            <a:r>
              <a:rPr lang="pl-PL" sz="1500" b="1" dirty="0"/>
              <a:t>nie obejmuje:</a:t>
            </a:r>
            <a:r>
              <a:rPr lang="pl-PL" sz="1500" dirty="0"/>
              <a:t> prawa wynikające z patentów, prawa do znaków towarowych</a:t>
            </a:r>
          </a:p>
          <a:p>
            <a:r>
              <a:rPr lang="pl-PL" sz="1500" b="1" dirty="0"/>
              <a:t>skutki:</a:t>
            </a:r>
            <a:r>
              <a:rPr lang="pl-PL" sz="1500" dirty="0"/>
              <a:t> nieodpłatna, niewyłączna, licencja na korzystanie i rozpowszechnianie utworu oraz utworów zależnych, bez prawa do udzielania sublicencji; w odniesieniu do praw osobistych - zrzeczenie się albo w razie niedopuszczalności - zobowiązanie do ich niewykonywania; </a:t>
            </a:r>
          </a:p>
          <a:p>
            <a:r>
              <a:rPr lang="pl-PL" sz="1500" dirty="0"/>
              <a:t>obowiązki licencjobiorcy w razie udostępniania utworu: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oznaczenie twórcy,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oznaczenie informacji o prawach autorskich i udzielonej licencji,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oznaczenie wyłączenia gwarancji,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oznaczenie wprowadzonych modyfikacji utworu;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700" dirty="0"/>
              <a:t>obowiązki licencjobiorcy w razie rozpowszechniania utworu zależnego: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zastosowanie takiej samej licencji (CC-BY-SA) lub kompatybilnej z nią,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udostępnienie licencji dotyczącej utworu zależnego,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500" dirty="0"/>
              <a:t>zakaz stosowania dodatkowych warunków albo zabezpieczeń ograniczających korzystanie z utworu zależnego.</a:t>
            </a:r>
          </a:p>
          <a:p>
            <a:r>
              <a:rPr lang="pl-PL" sz="1500" dirty="0"/>
              <a:t>Czas trwania licencji - równy czasowi trwania praw autorskich, jednak licencja wygasa w razie naruszenia jej warunków (z możliwością przywrócenia licencji w razie ich spełnienia).</a:t>
            </a:r>
          </a:p>
        </p:txBody>
      </p:sp>
    </p:spTree>
    <p:extLst>
      <p:ext uri="{BB962C8B-B14F-4D97-AF65-F5344CB8AC3E}">
        <p14:creationId xmlns:p14="http://schemas.microsoft.com/office/powerpoint/2010/main" val="1017996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258643-E81C-4648-ABD7-50918A18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004" y="2626936"/>
            <a:ext cx="8596668" cy="1502003"/>
          </a:xfrm>
        </p:spPr>
        <p:txBody>
          <a:bodyPr>
            <a:normAutofit fontScale="90000"/>
          </a:bodyPr>
          <a:lstStyle/>
          <a:p>
            <a:r>
              <a:rPr lang="pl-PL" dirty="0"/>
              <a:t>Dziękuję za uwagę!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							 			</a:t>
            </a:r>
            <a:r>
              <a:rPr lang="pl-PL" sz="2400" b="1" dirty="0">
                <a:solidFill>
                  <a:srgbClr val="002060"/>
                </a:solidFill>
              </a:rPr>
              <a:t>nikodemr@icm.edu.pl</a:t>
            </a:r>
          </a:p>
        </p:txBody>
      </p:sp>
    </p:spTree>
    <p:extLst>
      <p:ext uri="{BB962C8B-B14F-4D97-AF65-F5344CB8AC3E}">
        <p14:creationId xmlns:p14="http://schemas.microsoft.com/office/powerpoint/2010/main" val="251265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44A6E7-F842-4213-A8C5-CAAD6C3DD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7860"/>
          </a:xfrm>
        </p:spPr>
        <p:txBody>
          <a:bodyPr>
            <a:normAutofit/>
          </a:bodyPr>
          <a:lstStyle/>
          <a:p>
            <a:r>
              <a:rPr lang="pl-PL" sz="3200" dirty="0"/>
              <a:t>Prawne regulacje udostępniania danych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79CF80-AFE9-4423-B95B-C9DE595A7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7399"/>
            <a:ext cx="8596668" cy="43539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ustawy, rozporządzenia, akty prawa Unii Europejskiej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wewnętrzne regulacje jednostki naukowej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regulamin zarządzania własnością intelektualną i komercjalizacji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polityka otwartości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umowy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regulamin konkursu grantowego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umowa grantowa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umowa konsorcjum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umowy z członkami zespołu badawczego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licencja na program komputerowy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800" dirty="0"/>
              <a:t>regulamin korzystania z repozytorium</a:t>
            </a:r>
          </a:p>
        </p:txBody>
      </p:sp>
    </p:spTree>
    <p:extLst>
      <p:ext uri="{BB962C8B-B14F-4D97-AF65-F5344CB8AC3E}">
        <p14:creationId xmlns:p14="http://schemas.microsoft.com/office/powerpoint/2010/main" val="187889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5862F-712B-43A6-B311-F31D7CF7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115505"/>
          </a:xfrm>
        </p:spPr>
        <p:txBody>
          <a:bodyPr/>
          <a:lstStyle/>
          <a:p>
            <a:r>
              <a:rPr lang="pl-PL" dirty="0"/>
              <a:t>Otwarte dane a ograniczenia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58C13-C0AC-4419-8232-813C1865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1985"/>
            <a:ext cx="8596668" cy="4429378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Udostępnienie danych – wymaga zapewnienia, że żadne przepisy prawa nie stoją na przeszkodzie.</a:t>
            </a:r>
          </a:p>
          <a:p>
            <a:endParaRPr lang="pl-PL" dirty="0"/>
          </a:p>
          <a:p>
            <a:r>
              <a:rPr lang="pl-PL" dirty="0"/>
              <a:t>Prawo własności intelektualnej – kto może udostępnić dane?</a:t>
            </a:r>
          </a:p>
          <a:p>
            <a:pPr lvl="1">
              <a:buFont typeface="+mj-lt"/>
              <a:buAutoNum type="arabicPeriod"/>
            </a:pPr>
            <a:r>
              <a:rPr lang="pl-PL" sz="1800" dirty="0"/>
              <a:t>komu przysługują prawa własności intelektualnej do danych</a:t>
            </a:r>
          </a:p>
          <a:p>
            <a:pPr lvl="1">
              <a:buFont typeface="+mj-lt"/>
              <a:buAutoNum type="arabicPeriod"/>
            </a:pPr>
            <a:r>
              <a:rPr lang="pl-PL" sz="1800" dirty="0"/>
              <a:t>kto działa w granicach dozwolonego użytku</a:t>
            </a:r>
          </a:p>
          <a:p>
            <a:pPr lvl="1">
              <a:buFont typeface="+mj-lt"/>
              <a:buAutoNum type="arabicPeriod"/>
            </a:pPr>
            <a:r>
              <a:rPr lang="pl-PL" sz="1800" dirty="0"/>
              <a:t>kto dysponuje odpowiednią licencją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0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5862F-712B-43A6-B311-F31D7CF7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2210"/>
            <a:ext cx="8596668" cy="776142"/>
          </a:xfrm>
        </p:spPr>
        <p:txBody>
          <a:bodyPr/>
          <a:lstStyle/>
          <a:p>
            <a:r>
              <a:rPr lang="pl-PL" dirty="0"/>
              <a:t>Dane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58C13-C0AC-4419-8232-813C1865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8033"/>
            <a:ext cx="8596668" cy="469333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pl-PL" dirty="0"/>
              <a:t>poszczególne elementy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fotografia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dokument tekstowy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nagranie dźwięku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nagranie wideo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wartość liczbowa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sz="1800" dirty="0"/>
          </a:p>
          <a:p>
            <a:pPr>
              <a:buFont typeface="+mj-lt"/>
              <a:buAutoNum type="arabicPeriod"/>
            </a:pPr>
            <a:r>
              <a:rPr lang="pl-PL" dirty="0"/>
              <a:t>zbiór jako całość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dobór danych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układ danych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sposób wizualizacji danych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nazwa zbioru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800" dirty="0"/>
              <a:t>oznaczenie poszczególnych kategorii zbioru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6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5862F-712B-43A6-B311-F31D7CF7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2210"/>
            <a:ext cx="8596668" cy="898690"/>
          </a:xfrm>
        </p:spPr>
        <p:txBody>
          <a:bodyPr/>
          <a:lstStyle/>
          <a:p>
            <a:r>
              <a:rPr lang="pl-PL" dirty="0"/>
              <a:t>Prawa autorskie do danych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58C13-C0AC-4419-8232-813C1865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595"/>
            <a:ext cx="8596668" cy="46367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„Przedmiotem prawa autorskiego jest każdy przejaw </a:t>
            </a:r>
            <a:r>
              <a:rPr lang="pl-PL" b="1" dirty="0"/>
              <a:t>działalności twórczej </a:t>
            </a:r>
            <a:r>
              <a:rPr lang="pl-PL" dirty="0"/>
              <a:t>o indywidualnym charakterze, ustalony w jakiejkolwiek postaci, niezależnie od wartości, przeznaczenia i sposobu wyrażenia (utwór).” (art. 1 ust. 1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>
              <a:lnSpc>
                <a:spcPct val="150000"/>
              </a:lnSpc>
            </a:pPr>
            <a:r>
              <a:rPr lang="pl-PL" dirty="0"/>
              <a:t>„W szczególności przedmiotem prawa autorskiego są utwory: </a:t>
            </a:r>
            <a:br>
              <a:rPr lang="pl-PL" dirty="0"/>
            </a:br>
            <a:r>
              <a:rPr lang="pl-PL" dirty="0"/>
              <a:t>1) wyrażone słowem, symbolami matematycznymi, znakami graficznymi (literackie, publicystyczne, </a:t>
            </a:r>
            <a:r>
              <a:rPr lang="pl-PL" b="1" dirty="0"/>
              <a:t>naukowe</a:t>
            </a:r>
            <a:r>
              <a:rPr lang="pl-PL" dirty="0"/>
              <a:t>, kartograficzne oraz programy komputerowe);” (art. 1 ust. 2 pr. aut.)</a:t>
            </a:r>
          </a:p>
          <a:p>
            <a:pPr>
              <a:lnSpc>
                <a:spcPct val="150000"/>
              </a:lnSpc>
            </a:pPr>
            <a:r>
              <a:rPr lang="pl-PL" dirty="0"/>
              <a:t>„Ochroną objęty może być wyłącznie sposób wyrażenia; nie są objęte ochroną </a:t>
            </a:r>
            <a:r>
              <a:rPr lang="pl-PL" b="1" dirty="0"/>
              <a:t>odkrycia, idee</a:t>
            </a:r>
            <a:r>
              <a:rPr lang="pl-PL" dirty="0"/>
              <a:t>, procedury, metody i zasady działania oraz koncepcje matematyczne.” (art. 1 ust. 2</a:t>
            </a:r>
            <a:r>
              <a:rPr lang="pl-PL" baseline="30000" dirty="0"/>
              <a:t>1</a:t>
            </a:r>
            <a:r>
              <a:rPr lang="pl-PL" dirty="0"/>
              <a:t> ust. 2 </a:t>
            </a:r>
            <a:r>
              <a:rPr lang="pl-PL" dirty="0" err="1"/>
              <a:t>pr.aut</a:t>
            </a:r>
            <a:r>
              <a:rPr lang="pl-PL" dirty="0"/>
              <a:t>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844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5862F-712B-43A6-B311-F31D7CF7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2210"/>
            <a:ext cx="8596668" cy="851556"/>
          </a:xfrm>
        </p:spPr>
        <p:txBody>
          <a:bodyPr/>
          <a:lstStyle/>
          <a:p>
            <a:r>
              <a:rPr lang="pl-PL" dirty="0"/>
              <a:t>Prawa autorskie do danych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58C13-C0AC-4419-8232-813C1865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6569"/>
            <a:ext cx="8596668" cy="450479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„Zbiory, antologie, wybory, </a:t>
            </a:r>
            <a:r>
              <a:rPr lang="pl-PL" b="1" dirty="0"/>
              <a:t>bazy danych </a:t>
            </a:r>
            <a:r>
              <a:rPr lang="pl-PL" dirty="0"/>
              <a:t>spełniające cechy utworu są przedmiotem prawa autorskiego, nawet jeżeli zawierają niechronione materiały, o ile przyjęty w nich </a:t>
            </a:r>
            <a:r>
              <a:rPr lang="pl-PL" b="1" dirty="0"/>
              <a:t>dobór, układ lub zestawienie ma twórczy charakter</a:t>
            </a:r>
            <a:r>
              <a:rPr lang="pl-PL" dirty="0"/>
              <a:t>, bez uszczerbku dla praw do wykorzystanych utworów. (art. 3 </a:t>
            </a:r>
            <a:r>
              <a:rPr lang="pl-PL" dirty="0" err="1"/>
              <a:t>pr.aut</a:t>
            </a:r>
            <a:r>
              <a:rPr lang="pl-PL" dirty="0"/>
              <a:t>.)”</a:t>
            </a:r>
          </a:p>
          <a:p>
            <a:pPr>
              <a:lnSpc>
                <a:spcPct val="150000"/>
              </a:lnSpc>
            </a:pPr>
            <a:r>
              <a:rPr lang="pl-PL" dirty="0"/>
              <a:t>„Nie stanowią przedmiotu prawa autorskiego </a:t>
            </a:r>
            <a:r>
              <a:rPr lang="pl-PL" b="1" dirty="0"/>
              <a:t>urzędowe dokumenty, materiały</a:t>
            </a:r>
            <a:r>
              <a:rPr lang="pl-PL" dirty="0"/>
              <a:t>, znaki i symbole.” (art. 4 pkt 2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540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1434"/>
            <a:ext cx="8596668" cy="870408"/>
          </a:xfrm>
        </p:spPr>
        <p:txBody>
          <a:bodyPr/>
          <a:lstStyle/>
          <a:p>
            <a:r>
              <a:rPr lang="pl-PL" dirty="0"/>
              <a:t>Prawa autorskie do danych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3447"/>
            <a:ext cx="8596668" cy="46179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/>
              <a:t>„Prawo autorskie przysługuje </a:t>
            </a:r>
            <a:r>
              <a:rPr lang="pl-PL" b="1" dirty="0"/>
              <a:t>twórcy</a:t>
            </a:r>
            <a:r>
              <a:rPr lang="pl-PL" dirty="0"/>
              <a:t>, o ile ustawa nie stanowi inaczej.” </a:t>
            </a:r>
            <a:br>
              <a:rPr lang="pl-PL" dirty="0"/>
            </a:br>
            <a:r>
              <a:rPr lang="pl-PL" dirty="0"/>
              <a:t>(art. 8 ust. 1 </a:t>
            </a:r>
            <a:r>
              <a:rPr lang="pl-PL" dirty="0" err="1"/>
              <a:t>pr.aut</a:t>
            </a:r>
            <a:r>
              <a:rPr lang="pl-PL" dirty="0"/>
              <a:t>.)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„Jeżeli ustawa lub umowa o pracę nie stanowią inaczej, </a:t>
            </a:r>
            <a:r>
              <a:rPr lang="pl-PL" sz="1800" b="1" dirty="0"/>
              <a:t>pracodawca</a:t>
            </a:r>
            <a:r>
              <a:rPr lang="pl-PL" sz="1800" dirty="0"/>
              <a:t>, którego pracownik stworzył utwór w wyniku wykonywania obowiązków ze stosunku pracy, nabywa z chwilą przyjęcia utworu autorskie prawa majątkowe w granicach wynikających z celu umowy o pracę i zgodnego zamiaru stron.” (art. 12 ust. 1 </a:t>
            </a:r>
            <a:r>
              <a:rPr lang="pl-PL" sz="1800" dirty="0" err="1"/>
              <a:t>pr.aut</a:t>
            </a:r>
            <a:r>
              <a:rPr lang="pl-PL" sz="1800" dirty="0"/>
              <a:t>.)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„Prawa majątkowe do </a:t>
            </a:r>
            <a:r>
              <a:rPr lang="pl-PL" sz="1800" b="1" dirty="0"/>
              <a:t>programu komputerowego </a:t>
            </a:r>
            <a:r>
              <a:rPr lang="pl-PL" sz="1800" dirty="0"/>
              <a:t>stworzonego przez pracownika w wyniku wykonywania obowiązków ze stosunku pracy przysługują pracodawcy, o ile umowa nie stanowi inaczej.” (art. 74 ust. 3 </a:t>
            </a:r>
            <a:r>
              <a:rPr lang="pl-PL" sz="1800" dirty="0" err="1"/>
              <a:t>pr.aut</a:t>
            </a:r>
            <a:r>
              <a:rPr lang="pl-PL" sz="1800" dirty="0"/>
              <a:t>.)</a:t>
            </a:r>
          </a:p>
          <a:p>
            <a:pPr lvl="1">
              <a:lnSpc>
                <a:spcPct val="150000"/>
              </a:lnSpc>
            </a:pPr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692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A0DE8-F4CF-4554-87AD-B5D30E6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1434"/>
            <a:ext cx="8596668" cy="870408"/>
          </a:xfrm>
        </p:spPr>
        <p:txBody>
          <a:bodyPr/>
          <a:lstStyle/>
          <a:p>
            <a:r>
              <a:rPr lang="pl-PL" dirty="0"/>
              <a:t>Prawa autorskie do danych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28E3F-FFA4-41DA-9489-31DBC5AC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3447"/>
            <a:ext cx="8596668" cy="4617915"/>
          </a:xfrm>
        </p:spPr>
        <p:txBody>
          <a:bodyPr/>
          <a:lstStyle/>
          <a:p>
            <a:pPr marL="400050" lvl="1" indent="0">
              <a:lnSpc>
                <a:spcPct val="120000"/>
              </a:lnSpc>
              <a:buNone/>
            </a:pPr>
            <a:r>
              <a:rPr lang="pl-PL" sz="2000" dirty="0"/>
              <a:t>„1. Jeżeli w umowie o pracę nie postanowiono inaczej, </a:t>
            </a:r>
            <a:r>
              <a:rPr lang="pl-PL" sz="2000" b="1" dirty="0"/>
              <a:t>instytucji naukowej</a:t>
            </a:r>
            <a:r>
              <a:rPr lang="pl-PL" sz="2000" dirty="0"/>
              <a:t> przysługuje pierwszeństwo opublikowania utworu naukowego </a:t>
            </a:r>
            <a:r>
              <a:rPr lang="pl-PL" sz="2000" b="1" dirty="0"/>
              <a:t>pracownika</a:t>
            </a:r>
            <a:r>
              <a:rPr lang="pl-PL" sz="2000" dirty="0"/>
              <a:t>, który stworzył ten utwór </a:t>
            </a:r>
            <a:r>
              <a:rPr lang="pl-PL" sz="2000" b="1" dirty="0"/>
              <a:t>w wyniku wykonywania obowiązków ze stosunku pracy</a:t>
            </a:r>
            <a:r>
              <a:rPr lang="pl-PL" sz="2000" dirty="0"/>
              <a:t>. Twórcy przysługuje prawo do wynagrodzenia. Pierwszeństwo opublikowania wygasa, jeżeli w ciągu </a:t>
            </a:r>
            <a:r>
              <a:rPr lang="pl-PL" sz="2000" b="1" dirty="0"/>
              <a:t>sześciu miesięcy od dostarczenia utworu </a:t>
            </a:r>
            <a:r>
              <a:rPr lang="pl-PL" sz="2000" dirty="0"/>
              <a:t>nie zawarto z twórcą umowy o wydanie utworu albo jeżeli w okresie dwóch lat od daty jego przyjęcia utwór nie został opublikowany.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pl-PL" sz="2000" dirty="0"/>
              <a:t>2. Instytucja naukowa może, bez odrębnego wynagrodzenia, korzystać z materiału naukowego zawartego w utworze, o którym mowa w ust. 1, oraz </a:t>
            </a:r>
            <a:r>
              <a:rPr lang="pl-PL" sz="2000" b="1" dirty="0"/>
              <a:t>udostępniać ten utwór osobom trzecim</a:t>
            </a:r>
            <a:r>
              <a:rPr lang="pl-PL" sz="2000" dirty="0"/>
              <a:t>, jeżeli to wynika z </a:t>
            </a:r>
            <a:r>
              <a:rPr lang="pl-PL" sz="2000" b="1" dirty="0"/>
              <a:t>uzgodnionego przeznaczenia utworu </a:t>
            </a:r>
            <a:r>
              <a:rPr lang="pl-PL" sz="2000" dirty="0"/>
              <a:t>lub zostało postanowione w umowie.” (art. 14 </a:t>
            </a:r>
            <a:r>
              <a:rPr lang="pl-PL" sz="2000" dirty="0" err="1"/>
              <a:t>pr.aut</a:t>
            </a:r>
            <a:r>
              <a:rPr lang="pl-PL" sz="2000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36386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1118</TotalTime>
  <Words>2506</Words>
  <Application>Microsoft Office PowerPoint</Application>
  <PresentationFormat>Panoramiczny</PresentationFormat>
  <Paragraphs>207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Trebuchet MS</vt:lpstr>
      <vt:lpstr>Wingdings</vt:lpstr>
      <vt:lpstr>Wingdings 3</vt:lpstr>
      <vt:lpstr>Faseta</vt:lpstr>
      <vt:lpstr>Udostępnianie danych badawczych – zagadnienia prawne</vt:lpstr>
      <vt:lpstr>Prawne regulacje udostępniania danych </vt:lpstr>
      <vt:lpstr>Prawne regulacje udostępniania danych </vt:lpstr>
      <vt:lpstr>Otwarte dane a ograniczenia prawne</vt:lpstr>
      <vt:lpstr>Dane badawcze</vt:lpstr>
      <vt:lpstr>Prawa autorskie do danych badawczych</vt:lpstr>
      <vt:lpstr>Prawa autorskie do danych badawczych</vt:lpstr>
      <vt:lpstr>Prawa autorskie do danych badawczych</vt:lpstr>
      <vt:lpstr>Prawa autorskie do danych badawczych</vt:lpstr>
      <vt:lpstr>Prawa autorskie do danych badawczych</vt:lpstr>
      <vt:lpstr>Zbiór danych badawczych jako baza danych</vt:lpstr>
      <vt:lpstr>Dozwolony użytek – prawo autorskie</vt:lpstr>
      <vt:lpstr>Dozwolony użytek – prawo sui generis</vt:lpstr>
      <vt:lpstr>Działania wymagane w celu udostępnienia danych</vt:lpstr>
      <vt:lpstr>Działania wymagane w celu wykorzystania istniejących danych</vt:lpstr>
      <vt:lpstr>Ponowne wykorzystanie informacji sektora publicznego</vt:lpstr>
      <vt:lpstr>Rodzaje danych sektora publicznego</vt:lpstr>
      <vt:lpstr>Komercjalizacja wyników badań naukowych  a otwarty dostęp</vt:lpstr>
      <vt:lpstr>Obowiązki dotyczące komercjalizacji  - wymagania ustawowe</vt:lpstr>
      <vt:lpstr>Regulamin zarządzania własnością intelektualną i komercjalizacji</vt:lpstr>
      <vt:lpstr>Regulamin zarządzania własnością intelektualną i komercjalizacji</vt:lpstr>
      <vt:lpstr>Udostępnianie danych badawczych a ochrona danych osobowych</vt:lpstr>
      <vt:lpstr>Otwarte licencje</vt:lpstr>
      <vt:lpstr>CC0</vt:lpstr>
      <vt:lpstr>CC-BY</vt:lpstr>
      <vt:lpstr>CC-BY-SA</vt:lpstr>
      <vt:lpstr>Dziękuję za uwagę!               nikodemr@icm.edu.pl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Udostępnianie danych badawczych – zagadnienia prawne</dc:title>
  <dc:creator>Rycko Nikodem</dc:creator>
  <cp:lastModifiedBy>Rycko Nikodem</cp:lastModifiedBy>
  <cp:revision>142</cp:revision>
  <dcterms:created xsi:type="dcterms:W3CDTF">2019-05-06T20:14:44Z</dcterms:created>
  <dcterms:modified xsi:type="dcterms:W3CDTF">2019-11-06T10:29:41Z</dcterms:modified>
</cp:coreProperties>
</file>